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84" r:id="rId3"/>
    <p:sldId id="301" r:id="rId4"/>
    <p:sldId id="31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3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3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95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952500" y="1371600"/>
            <a:ext cx="12192000" cy="6858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5073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400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117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D6A24E-CEFB-4CC4-AC65-AFAB6BD53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09C9E0-45C9-4309-B641-26DBE6ACD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5FE12C-F6CC-40D0-A1CC-D04EB0C7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4B569-ACB7-4937-8C33-7185104817CD}" type="datetime1">
              <a:rPr lang="es-CO" smtClean="0"/>
              <a:t>17/01/2025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835BF4-DABA-4EFC-B8B6-71049553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Presentación Soluciones Aeropuertos, Marzo 2023</a:t>
            </a: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D3A375-C693-4E7A-9489-B224F8F9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0873-1D4E-431F-805A-2640D5F593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939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66.jpe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7.png"/><Relationship Id="rId3" Type="http://schemas.openxmlformats.org/officeDocument/2006/relationships/image" Target="../media/image53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5" Type="http://schemas.openxmlformats.org/officeDocument/2006/relationships/image" Target="../media/image6.png"/><Relationship Id="rId10" Type="http://schemas.openxmlformats.org/officeDocument/2006/relationships/image" Target="../media/image74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7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hyperlink" Target="https://ita-sa.com/movilidad-inteligente/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ita-sa.com/soluciones-iot/" TargetMode="Externa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-6631"/>
            <a:ext cx="912495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2790825"/>
            <a:ext cx="8916303" cy="5411009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514475" y="3920346"/>
            <a:ext cx="5559185" cy="7905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7275"/>
              </a:lnSpc>
              <a:buNone/>
            </a:pPr>
            <a:r>
              <a:rPr lang="en-US" sz="6000" b="1" dirty="0">
                <a:solidFill>
                  <a:srgbClr val="FFFFF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DISEÑAMOS</a:t>
            </a:r>
            <a:endParaRPr lang="en-US" sz="6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1"/>
          <p:cNvSpPr/>
          <p:nvPr/>
        </p:nvSpPr>
        <p:spPr>
          <a:xfrm>
            <a:off x="1514475" y="4710921"/>
            <a:ext cx="6082947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5475"/>
              </a:lnSpc>
              <a:buNone/>
            </a:pPr>
            <a:r>
              <a:rPr lang="en-US" sz="4500" dirty="0">
                <a:solidFill>
                  <a:srgbClr val="FFFFF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EL FUTURO DIGITAL</a:t>
            </a:r>
            <a:endParaRPr lang="en-US" sz="45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2"/>
          <p:cNvSpPr/>
          <p:nvPr/>
        </p:nvSpPr>
        <p:spPr>
          <a:xfrm>
            <a:off x="1514475" y="5527690"/>
            <a:ext cx="5991225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Juntos creamos, integramos y escalamos soluciones tecnológicas que aceleran el proceso de </a:t>
            </a:r>
            <a:r>
              <a:rPr lang="en-US" sz="1800" dirty="0" err="1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transformación</a:t>
            </a:r>
            <a:r>
              <a:rPr lang="en-US" sz="1800" dirty="0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 digital en lugares de alto tráfico, con productos y </a:t>
            </a:r>
            <a:r>
              <a:rPr lang="en-US" sz="1800" dirty="0" err="1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servicios</a:t>
            </a:r>
            <a:r>
              <a:rPr lang="en-US" sz="1800" dirty="0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integrales</a:t>
            </a:r>
            <a:r>
              <a:rPr lang="en-US" sz="1800" dirty="0">
                <a:solidFill>
                  <a:srgbClr val="FFFFFF"/>
                </a:solidFill>
                <a:latin typeface="Poppins" pitchFamily="2" charset="77"/>
                <a:ea typeface="Mont Book" pitchFamily="34" charset="-122"/>
                <a:cs typeface="Poppins" pitchFamily="2" charset="77"/>
              </a:rPr>
              <a:t>.</a:t>
            </a:r>
            <a:endParaRPr lang="en-US" sz="18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 9" descr="preencoded.png">
            <a:extLst>
              <a:ext uri="{FF2B5EF4-FFF2-40B4-BE49-F238E27FC236}">
                <a16:creationId xmlns:a16="http://schemas.microsoft.com/office/drawing/2014/main" id="{9B49E7B9-5F8B-731A-9E3A-31A892CA7F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6943" b="10025"/>
          <a:stretch/>
        </p:blipFill>
        <p:spPr>
          <a:xfrm>
            <a:off x="762001" y="457200"/>
            <a:ext cx="4080686" cy="1215625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0E544EE4-98BB-FC68-DD27-7E6B32AE7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687" y="431621"/>
            <a:ext cx="2814976" cy="11195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09825" y="4086225"/>
            <a:ext cx="5200650" cy="46291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8288000" cy="36861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76472" y="3837622"/>
            <a:ext cx="5602607" cy="5040632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990600" y="1819275"/>
            <a:ext cx="40481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CASOS DE</a:t>
            </a:r>
            <a:endParaRPr lang="en-US" sz="37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1"/>
          <p:cNvSpPr/>
          <p:nvPr/>
        </p:nvSpPr>
        <p:spPr>
          <a:xfrm>
            <a:off x="2619375" y="8953500"/>
            <a:ext cx="4610100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Aeropuerto</a:t>
            </a:r>
            <a:r>
              <a:rPr lang="en-US" sz="300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 Internacional El Dorado</a:t>
            </a:r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2"/>
          <p:cNvSpPr/>
          <p:nvPr/>
        </p:nvSpPr>
        <p:spPr>
          <a:xfrm>
            <a:off x="10077450" y="8934450"/>
            <a:ext cx="537210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00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Aeropuerto
</a:t>
            </a:r>
            <a:r>
              <a:rPr lang="en-US" sz="300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Internacional Rafael Núñez</a:t>
            </a:r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 3"/>
          <p:cNvSpPr/>
          <p:nvPr/>
        </p:nvSpPr>
        <p:spPr>
          <a:xfrm>
            <a:off x="990600" y="2381250"/>
            <a:ext cx="24003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375"/>
              </a:lnSpc>
              <a:buNone/>
            </a:pPr>
            <a:r>
              <a:rPr lang="en-US" sz="5250" b="1" kern="0" spc="-225" dirty="0">
                <a:solidFill>
                  <a:srgbClr val="FFFFF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ÉXITO</a:t>
            </a:r>
            <a:endParaRPr lang="en-US" sz="525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" name="Image 9" descr="preencoded.png">
            <a:extLst>
              <a:ext uri="{FF2B5EF4-FFF2-40B4-BE49-F238E27FC236}">
                <a16:creationId xmlns:a16="http://schemas.microsoft.com/office/drawing/2014/main" id="{2C8F3B3B-3C0E-EBCD-2A3F-B041229EA9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943" b="10025"/>
          <a:stretch/>
        </p:blipFill>
        <p:spPr>
          <a:xfrm>
            <a:off x="762001" y="457201"/>
            <a:ext cx="3261360" cy="97155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3B92BEE5-2CB2-066E-BCAE-0B4E31CEE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361" y="495866"/>
            <a:ext cx="2249780" cy="8947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34700" y="6334125"/>
            <a:ext cx="752475" cy="752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89058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801350" y="4286250"/>
            <a:ext cx="971550" cy="97155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25150" y="8172450"/>
            <a:ext cx="1123950" cy="11239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963400" y="4257675"/>
            <a:ext cx="9525" cy="10001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963400" y="6238875"/>
            <a:ext cx="9525" cy="10001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963400" y="8229600"/>
            <a:ext cx="9525" cy="10001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191750" y="600075"/>
            <a:ext cx="5443789" cy="949286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866900" y="7067550"/>
            <a:ext cx="504825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 1"/>
          <p:cNvSpPr/>
          <p:nvPr/>
        </p:nvSpPr>
        <p:spPr>
          <a:xfrm>
            <a:off x="10210800" y="2381250"/>
            <a:ext cx="69818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525"/>
              </a:lnSpc>
              <a:buNone/>
            </a:pPr>
            <a:r>
              <a:rPr lang="en-US" sz="3975" kern="0" spc="-150" dirty="0">
                <a:solidFill>
                  <a:srgbClr val="0A0C53"/>
                </a:solidFill>
                <a:latin typeface="Poppins" pitchFamily="2" charset="77"/>
                <a:ea typeface="Mont Regular" pitchFamily="34" charset="-122"/>
                <a:cs typeface="Poppins" pitchFamily="2" charset="77"/>
              </a:rPr>
              <a:t>Aeropuerto
</a:t>
            </a:r>
            <a:r>
              <a:rPr lang="en-US" sz="3975" kern="0" spc="-15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Internacional Rafael Núñez</a:t>
            </a:r>
            <a:endParaRPr lang="en-US" sz="39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 2"/>
          <p:cNvSpPr/>
          <p:nvPr/>
        </p:nvSpPr>
        <p:spPr>
          <a:xfrm>
            <a:off x="12239625" y="4210050"/>
            <a:ext cx="17526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5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Cantidades</a:t>
            </a:r>
            <a:endParaRPr lang="en-US" sz="2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 3"/>
          <p:cNvSpPr/>
          <p:nvPr/>
        </p:nvSpPr>
        <p:spPr>
          <a:xfrm>
            <a:off x="12268200" y="8305800"/>
            <a:ext cx="11715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Ciudad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 4"/>
          <p:cNvSpPr/>
          <p:nvPr/>
        </p:nvSpPr>
        <p:spPr>
          <a:xfrm>
            <a:off x="12239625" y="6143625"/>
            <a:ext cx="1600200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Año de </a:t>
            </a: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instalación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 5"/>
          <p:cNvSpPr/>
          <p:nvPr/>
        </p:nvSpPr>
        <p:spPr>
          <a:xfrm>
            <a:off x="12268200" y="4800600"/>
            <a:ext cx="4381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5250" kern="0" spc="-15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3</a:t>
            </a:r>
            <a:endParaRPr lang="en-US" sz="5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 6"/>
          <p:cNvSpPr/>
          <p:nvPr/>
        </p:nvSpPr>
        <p:spPr>
          <a:xfrm>
            <a:off x="12239625" y="8677275"/>
            <a:ext cx="2352675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00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Cartagena</a:t>
            </a:r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 7"/>
          <p:cNvSpPr/>
          <p:nvPr/>
        </p:nvSpPr>
        <p:spPr>
          <a:xfrm>
            <a:off x="12268200" y="6819900"/>
            <a:ext cx="15335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125" kern="0" spc="-15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2020</a:t>
            </a:r>
            <a:endParaRPr lang="en-US" sz="41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Text 8"/>
          <p:cNvSpPr/>
          <p:nvPr/>
        </p:nvSpPr>
        <p:spPr>
          <a:xfrm>
            <a:off x="12734925" y="4829175"/>
            <a:ext cx="7620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Pasillos</a:t>
            </a:r>
            <a:endParaRPr lang="en-US" sz="1500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20350" y="6372225"/>
            <a:ext cx="752475" cy="752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249400" y="6372225"/>
            <a:ext cx="752475" cy="752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8905875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287000" y="4324350"/>
            <a:ext cx="971550" cy="97155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116050" y="4324350"/>
            <a:ext cx="971550" cy="9715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201525" y="8001000"/>
            <a:ext cx="1123950" cy="11239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449050" y="4295775"/>
            <a:ext cx="9525" cy="100012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5278100" y="4295775"/>
            <a:ext cx="9525" cy="10001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449050" y="6276975"/>
            <a:ext cx="9525" cy="1000125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5278100" y="6276975"/>
            <a:ext cx="9525" cy="100012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439775" y="8058150"/>
            <a:ext cx="9525" cy="100012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191750" y="600075"/>
            <a:ext cx="5443789" cy="949286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1866900" y="7067550"/>
            <a:ext cx="5048250" cy="1295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 1"/>
          <p:cNvSpPr/>
          <p:nvPr/>
        </p:nvSpPr>
        <p:spPr>
          <a:xfrm>
            <a:off x="10210800" y="2381250"/>
            <a:ext cx="698182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525"/>
              </a:lnSpc>
              <a:buNone/>
            </a:pPr>
            <a:r>
              <a:rPr lang="en-US" sz="3975" kern="0" spc="-150" dirty="0">
                <a:solidFill>
                  <a:srgbClr val="0A0C53"/>
                </a:solidFill>
                <a:latin typeface="Poppins" pitchFamily="2" charset="77"/>
                <a:ea typeface="Mont Regular" pitchFamily="34" charset="-122"/>
                <a:cs typeface="Poppins" pitchFamily="2" charset="77"/>
              </a:rPr>
              <a:t>Aeropuerto
</a:t>
            </a:r>
            <a:r>
              <a:rPr lang="en-US" sz="3975" kern="0" spc="-15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Internacional El Dorado</a:t>
            </a:r>
            <a:endParaRPr lang="en-US" sz="39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 2"/>
          <p:cNvSpPr/>
          <p:nvPr/>
        </p:nvSpPr>
        <p:spPr>
          <a:xfrm>
            <a:off x="11725275" y="4248150"/>
            <a:ext cx="17526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5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Cantidades</a:t>
            </a:r>
            <a:endParaRPr lang="en-US" sz="2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 3"/>
          <p:cNvSpPr/>
          <p:nvPr/>
        </p:nvSpPr>
        <p:spPr>
          <a:xfrm>
            <a:off x="15554325" y="4248150"/>
            <a:ext cx="17526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25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Cantidades</a:t>
            </a:r>
            <a:endParaRPr lang="en-US" sz="2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Text 4"/>
          <p:cNvSpPr/>
          <p:nvPr/>
        </p:nvSpPr>
        <p:spPr>
          <a:xfrm>
            <a:off x="13744575" y="8134350"/>
            <a:ext cx="117157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Ciudad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Text 5"/>
          <p:cNvSpPr/>
          <p:nvPr/>
        </p:nvSpPr>
        <p:spPr>
          <a:xfrm>
            <a:off x="11725275" y="6181725"/>
            <a:ext cx="1600200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Año de </a:t>
            </a: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instalación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0" name="Text 6"/>
          <p:cNvSpPr/>
          <p:nvPr/>
        </p:nvSpPr>
        <p:spPr>
          <a:xfrm>
            <a:off x="15554325" y="6181725"/>
            <a:ext cx="1600200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Año de </a:t>
            </a:r>
            <a:r>
              <a:rPr lang="en-US" sz="1875" kern="0" spc="-75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instalación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 7"/>
          <p:cNvSpPr/>
          <p:nvPr/>
        </p:nvSpPr>
        <p:spPr>
          <a:xfrm>
            <a:off x="11753850" y="4838700"/>
            <a:ext cx="7429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5250" kern="0" spc="-15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12</a:t>
            </a:r>
            <a:endParaRPr lang="en-US" sz="5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 8"/>
          <p:cNvSpPr/>
          <p:nvPr/>
        </p:nvSpPr>
        <p:spPr>
          <a:xfrm>
            <a:off x="15582900" y="4838700"/>
            <a:ext cx="438150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5250" kern="0" spc="-15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6</a:t>
            </a:r>
            <a:endParaRPr lang="en-US" sz="5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 9"/>
          <p:cNvSpPr/>
          <p:nvPr/>
        </p:nvSpPr>
        <p:spPr>
          <a:xfrm>
            <a:off x="13716000" y="8505825"/>
            <a:ext cx="2352675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00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Bogotá</a:t>
            </a:r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 10"/>
          <p:cNvSpPr/>
          <p:nvPr/>
        </p:nvSpPr>
        <p:spPr>
          <a:xfrm>
            <a:off x="11753850" y="6858000"/>
            <a:ext cx="15335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125" kern="0" spc="-15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2019</a:t>
            </a:r>
            <a:endParaRPr lang="en-US" sz="41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Text 11"/>
          <p:cNvSpPr/>
          <p:nvPr/>
        </p:nvSpPr>
        <p:spPr>
          <a:xfrm>
            <a:off x="15582900" y="6858000"/>
            <a:ext cx="153352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125" kern="0" spc="-150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2020</a:t>
            </a:r>
            <a:endParaRPr lang="en-US" sz="41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Text 12"/>
          <p:cNvSpPr/>
          <p:nvPr/>
        </p:nvSpPr>
        <p:spPr>
          <a:xfrm>
            <a:off x="12392025" y="4867275"/>
            <a:ext cx="7620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Pasillos</a:t>
            </a:r>
            <a:endParaRPr lang="en-US" sz="15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Text 13"/>
          <p:cNvSpPr/>
          <p:nvPr/>
        </p:nvSpPr>
        <p:spPr>
          <a:xfrm>
            <a:off x="16049625" y="4867275"/>
            <a:ext cx="7620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Pasillos</a:t>
            </a:r>
            <a:endParaRPr lang="en-US" sz="1500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36861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10125" y="4686300"/>
            <a:ext cx="2466975" cy="11144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2875" y="4914900"/>
            <a:ext cx="3438525" cy="6572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820525" y="4686300"/>
            <a:ext cx="1981200" cy="8858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972050" y="6457950"/>
            <a:ext cx="1857375" cy="9810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39050" y="6553200"/>
            <a:ext cx="3248025" cy="4000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544300" y="6410325"/>
            <a:ext cx="2524125" cy="685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15125" y="8439150"/>
            <a:ext cx="640082" cy="9144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420600" y="8334375"/>
            <a:ext cx="1047750" cy="1047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 rotWithShape="1">
          <a:blip r:embed="rId15"/>
          <a:srcRect r="36943" b="10025"/>
          <a:stretch/>
        </p:blipFill>
        <p:spPr>
          <a:xfrm>
            <a:off x="762001" y="457201"/>
            <a:ext cx="3261360" cy="9715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28700" y="8343900"/>
            <a:ext cx="1104900" cy="110490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1028700" y="1819275"/>
            <a:ext cx="404812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PREMIUM</a:t>
            </a:r>
            <a:endParaRPr lang="en-US" sz="37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4" name="Text 1"/>
          <p:cNvSpPr/>
          <p:nvPr/>
        </p:nvSpPr>
        <p:spPr>
          <a:xfrm>
            <a:off x="1028700" y="2428875"/>
            <a:ext cx="429577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375"/>
              </a:lnSpc>
              <a:buNone/>
            </a:pPr>
            <a:r>
              <a:rPr lang="en-US" sz="5250" b="1" kern="0" spc="-225" dirty="0">
                <a:solidFill>
                  <a:srgbClr val="FFFFF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PARTNERS</a:t>
            </a:r>
            <a:endParaRPr lang="en-US" sz="5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 2"/>
          <p:cNvSpPr/>
          <p:nvPr/>
        </p:nvSpPr>
        <p:spPr>
          <a:xfrm>
            <a:off x="7639050" y="8477250"/>
            <a:ext cx="406717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Altos estándares de calidad en diseño y fabricación</a:t>
            </a:r>
            <a:endParaRPr lang="en-US" sz="2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 3"/>
          <p:cNvSpPr/>
          <p:nvPr/>
        </p:nvSpPr>
        <p:spPr>
          <a:xfrm>
            <a:off x="13696950" y="8439150"/>
            <a:ext cx="363855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Relaciones duraderas e ininterrumpidas</a:t>
            </a:r>
            <a:endParaRPr lang="en-US" sz="2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 4"/>
          <p:cNvSpPr/>
          <p:nvPr/>
        </p:nvSpPr>
        <p:spPr>
          <a:xfrm>
            <a:off x="2295525" y="8477250"/>
            <a:ext cx="363855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250" kern="0" spc="-75" dirty="0">
                <a:solidFill>
                  <a:srgbClr val="0A0C53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Relaciones duraderas e ininterrumpidas</a:t>
            </a:r>
            <a:endParaRPr lang="en-US" sz="225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077C9A53-7E48-0BF3-2324-1EFDCE42F8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23361" y="495866"/>
            <a:ext cx="2249780" cy="8947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381125" y="169528"/>
            <a:ext cx="15525750" cy="942207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 rotWithShape="1">
          <a:blip r:embed="rId9"/>
          <a:srcRect r="38290"/>
          <a:stretch/>
        </p:blipFill>
        <p:spPr>
          <a:xfrm>
            <a:off x="5019675" y="1628775"/>
            <a:ext cx="5095875" cy="1724025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657850" y="7743825"/>
            <a:ext cx="698182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525"/>
              </a:lnSpc>
              <a:buNone/>
            </a:pPr>
            <a:r>
              <a:rPr lang="en-US" sz="3975" kern="0" spc="-150" dirty="0">
                <a:solidFill>
                  <a:srgbClr val="FFFFF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Transformamos desafíos en</a:t>
            </a:r>
            <a:endParaRPr lang="en-US" sz="39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1"/>
          <p:cNvSpPr/>
          <p:nvPr/>
        </p:nvSpPr>
        <p:spPr>
          <a:xfrm>
            <a:off x="4391025" y="8505825"/>
            <a:ext cx="951547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525"/>
              </a:lnSpc>
              <a:buNone/>
            </a:pPr>
            <a:r>
              <a:rPr lang="en-US" sz="5250" kern="0" spc="-225" dirty="0">
                <a:solidFill>
                  <a:srgbClr val="FFFFFF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oportunidades innovadoras</a:t>
            </a:r>
            <a:endParaRPr lang="en-US" sz="52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2"/>
          <p:cNvSpPr/>
          <p:nvPr/>
        </p:nvSpPr>
        <p:spPr>
          <a:xfrm>
            <a:off x="6600825" y="6219825"/>
            <a:ext cx="5095875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3525"/>
              </a:lnSpc>
              <a:buNone/>
            </a:pPr>
            <a:r>
              <a:rPr lang="en-US" sz="5250" b="1" kern="0" spc="-225" dirty="0">
                <a:solidFill>
                  <a:srgbClr val="FFFFFF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CONTÁCTANOS</a:t>
            </a:r>
            <a:endParaRPr lang="en-US" sz="5250" b="1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715BFB9A-C08F-B7C3-12B8-BEFAFEDAEE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5550" y="1708909"/>
            <a:ext cx="3242569" cy="128963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EA14DE-CF7A-EC91-72EC-57CA1F55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73"/>
            <a:ext cx="18316118" cy="102936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3EE23EC-0F2E-D109-E656-23FE45F7C0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0000"/>
                    </a14:imgEffect>
                    <a14:imgEffect>
                      <a14:colorTemperature colorTemp="4327"/>
                    </a14:imgEffect>
                    <a14:imgEffect>
                      <a14:saturation sat="400000"/>
                    </a14:imgEffect>
                    <a14:imgEffect>
                      <a14:brightnessContrast bright="-3000" contrast="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31527"/>
            <a:ext cx="18316118" cy="10350054"/>
          </a:xfrm>
          <a:prstGeom prst="rect">
            <a:avLst/>
          </a:prstGeom>
        </p:spPr>
      </p:pic>
      <p:sp>
        <p:nvSpPr>
          <p:cNvPr id="4" name="Google Shape;166;g25f15d1fbb7_0_18">
            <a:extLst>
              <a:ext uri="{FF2B5EF4-FFF2-40B4-BE49-F238E27FC236}">
                <a16:creationId xmlns:a16="http://schemas.microsoft.com/office/drawing/2014/main" id="{7B82F899-273C-E822-6D39-AE8F08DFD572}"/>
              </a:ext>
            </a:extLst>
          </p:cNvPr>
          <p:cNvSpPr/>
          <p:nvPr/>
        </p:nvSpPr>
        <p:spPr>
          <a:xfrm>
            <a:off x="9029701" y="4284770"/>
            <a:ext cx="4981382" cy="1466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45">
              <a:lnSpc>
                <a:spcPct val="86792"/>
              </a:lnSpc>
              <a:buClr>
                <a:srgbClr val="0A0C53"/>
              </a:buClr>
              <a:buSzPts val="3975"/>
            </a:pPr>
            <a:r>
              <a:rPr lang="en-US" sz="6000" kern="0" dirty="0" err="1">
                <a:solidFill>
                  <a:srgbClr val="FFFFFF"/>
                </a:solidFill>
                <a:latin typeface="Poppins Light" pitchFamily="2" charset="77"/>
                <a:ea typeface="NTR"/>
                <a:cs typeface="Poppins Light" pitchFamily="2" charset="77"/>
                <a:sym typeface="Arial"/>
              </a:rPr>
              <a:t>Movilidad</a:t>
            </a:r>
            <a:r>
              <a:rPr lang="en-US" sz="6000" b="1" kern="0" dirty="0">
                <a:solidFill>
                  <a:srgbClr val="FFFFFF"/>
                </a:solidFill>
                <a:latin typeface="Poppins SemiBold" pitchFamily="2" charset="77"/>
                <a:ea typeface="NTR"/>
                <a:cs typeface="Poppins SemiBold" pitchFamily="2" charset="77"/>
                <a:sym typeface="Arial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Poppins SemiBold" pitchFamily="2" charset="77"/>
                <a:ea typeface="NTR"/>
                <a:cs typeface="Poppins SemiBold" pitchFamily="2" charset="77"/>
                <a:sym typeface="Arial"/>
              </a:rPr>
              <a:t>Inteligente</a:t>
            </a:r>
            <a:endParaRPr lang="en-US" sz="6000" b="1" kern="0" dirty="0">
              <a:solidFill>
                <a:srgbClr val="FFFFFF"/>
              </a:solidFill>
              <a:latin typeface="Poppins SemiBold" pitchFamily="2" charset="77"/>
              <a:ea typeface="NTR"/>
              <a:cs typeface="Poppins SemiBold" pitchFamily="2" charset="77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606A88-B8D1-763C-5D5B-A049D0117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748" y="3849296"/>
            <a:ext cx="2003552" cy="2003552"/>
          </a:xfrm>
          <a:prstGeom prst="rect">
            <a:avLst/>
          </a:prstGeom>
        </p:spPr>
      </p:pic>
      <p:pic>
        <p:nvPicPr>
          <p:cNvPr id="7" name="Google Shape;161;g25f15d1fbb7_0_18" descr="preencoded.png">
            <a:extLst>
              <a:ext uri="{FF2B5EF4-FFF2-40B4-BE49-F238E27FC236}">
                <a16:creationId xmlns:a16="http://schemas.microsoft.com/office/drawing/2014/main" id="{E197C976-5D7A-4EBE-B8BD-83B2A2948FD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41142" y="4284772"/>
            <a:ext cx="45719" cy="15680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4;p5">
            <a:extLst>
              <a:ext uri="{FF2B5EF4-FFF2-40B4-BE49-F238E27FC236}">
                <a16:creationId xmlns:a16="http://schemas.microsoft.com/office/drawing/2014/main" id="{1D320C7B-3EEB-0E05-37ED-6F65FABEFA9E}"/>
              </a:ext>
            </a:extLst>
          </p:cNvPr>
          <p:cNvSpPr/>
          <p:nvPr/>
        </p:nvSpPr>
        <p:spPr>
          <a:xfrm>
            <a:off x="9029701" y="3704879"/>
            <a:ext cx="6432947" cy="111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90">
              <a:lnSpc>
                <a:spcPct val="117142"/>
              </a:lnSpc>
              <a:buClr>
                <a:srgbClr val="FFFFFF"/>
              </a:buClr>
              <a:buSzPts val="5250"/>
            </a:pPr>
            <a:r>
              <a:rPr lang="es-ES_tradnl" sz="3600" dirty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</a:rPr>
              <a:t>Soluciones en</a:t>
            </a:r>
            <a:endParaRPr lang="es-ES_tradnl" sz="3600" b="1" dirty="0">
              <a:solidFill>
                <a:srgbClr val="FFFFFF"/>
              </a:solidFill>
              <a:latin typeface="Poppins SemiBold" pitchFamily="2" charset="77"/>
              <a:ea typeface="Calibri"/>
              <a:cs typeface="Poppins SemiBold" pitchFamily="2" charset="77"/>
              <a:sym typeface="Calibri"/>
            </a:endParaRPr>
          </a:p>
        </p:txBody>
      </p:sp>
      <p:pic>
        <p:nvPicPr>
          <p:cNvPr id="2" name="Image 9" descr="preencoded.png">
            <a:extLst>
              <a:ext uri="{FF2B5EF4-FFF2-40B4-BE49-F238E27FC236}">
                <a16:creationId xmlns:a16="http://schemas.microsoft.com/office/drawing/2014/main" id="{36000525-3E7B-B5AB-075D-690EBBF080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6943" b="10025"/>
          <a:stretch/>
        </p:blipFill>
        <p:spPr>
          <a:xfrm>
            <a:off x="6720841" y="6331258"/>
            <a:ext cx="3261360" cy="97155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276641D-BA97-4FDA-1EF1-C28AD7B6D8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201" y="6369923"/>
            <a:ext cx="2249780" cy="8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7426" y="590550"/>
            <a:ext cx="3582443" cy="100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1847850" y="7067550"/>
            <a:ext cx="504825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800"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10124396" y="2223398"/>
            <a:ext cx="5181600" cy="91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45">
              <a:lnSpc>
                <a:spcPct val="86792"/>
              </a:lnSpc>
              <a:buClr>
                <a:srgbClr val="0A0C53"/>
              </a:buClr>
              <a:buSzPts val="3975"/>
            </a:pPr>
            <a:r>
              <a:rPr lang="en-US" sz="4800" b="1" kern="0" dirty="0" err="1">
                <a:solidFill>
                  <a:srgbClr val="0A0C53"/>
                </a:solidFill>
                <a:latin typeface="Poppins SemiBold" pitchFamily="2" charset="77"/>
                <a:cs typeface="Poppins SemiBold" pitchFamily="2" charset="77"/>
                <a:sym typeface="Arial"/>
              </a:rPr>
              <a:t>Aeropuertos</a:t>
            </a:r>
            <a:endParaRPr lang="en-US" sz="4800" b="1" kern="0" dirty="0">
              <a:solidFill>
                <a:srgbClr val="0A0C53"/>
              </a:solidFill>
              <a:latin typeface="Poppins SemiBold" pitchFamily="2" charset="77"/>
              <a:cs typeface="Poppins SemiBold" pitchFamily="2" charset="77"/>
              <a:sym typeface="Arial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DB01AA7-EEA0-D244-98C5-E55F17EA23ED}"/>
              </a:ext>
            </a:extLst>
          </p:cNvPr>
          <p:cNvGrpSpPr/>
          <p:nvPr/>
        </p:nvGrpSpPr>
        <p:grpSpPr>
          <a:xfrm>
            <a:off x="10148888" y="8943866"/>
            <a:ext cx="2004458" cy="584607"/>
            <a:chOff x="15009302" y="9172686"/>
            <a:chExt cx="2004458" cy="584607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32F98829-60F3-76AC-1369-27B6821D37AD}"/>
                </a:ext>
              </a:extLst>
            </p:cNvPr>
            <p:cNvSpPr/>
            <p:nvPr/>
          </p:nvSpPr>
          <p:spPr>
            <a:xfrm>
              <a:off x="15009302" y="9172686"/>
              <a:ext cx="2004458" cy="584607"/>
            </a:xfrm>
            <a:prstGeom prst="roundRect">
              <a:avLst/>
            </a:prstGeom>
            <a:solidFill>
              <a:srgbClr val="007FF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buClr>
                  <a:srgbClr val="000000"/>
                </a:buClr>
              </a:pPr>
              <a:endParaRPr lang="es-CO" sz="1400" kern="0">
                <a:solidFill>
                  <a:srgbClr val="090C52"/>
                </a:solidFill>
                <a:latin typeface="Arial"/>
                <a:sym typeface="Arial"/>
              </a:endParaRPr>
            </a:p>
          </p:txBody>
        </p:sp>
        <p:sp>
          <p:nvSpPr>
            <p:cNvPr id="14" name="CuadroTexto 13">
              <a:hlinkClick r:id="rId4"/>
              <a:extLst>
                <a:ext uri="{FF2B5EF4-FFF2-40B4-BE49-F238E27FC236}">
                  <a16:creationId xmlns:a16="http://schemas.microsoft.com/office/drawing/2014/main" id="{C7041984-4B74-DFF2-191F-EA6E912317E2}"/>
                </a:ext>
              </a:extLst>
            </p:cNvPr>
            <p:cNvSpPr txBox="1"/>
            <p:nvPr/>
          </p:nvSpPr>
          <p:spPr>
            <a:xfrm>
              <a:off x="15590269" y="9280488"/>
              <a:ext cx="1260818" cy="3618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914445">
                <a:lnSpc>
                  <a:spcPct val="104347"/>
                </a:lnSpc>
                <a:buClr>
                  <a:srgbClr val="0A0C53"/>
                </a:buClr>
                <a:buSzPts val="1725"/>
              </a:pPr>
              <a:r>
                <a:rPr lang="en-US" sz="1700" kern="0" dirty="0">
                  <a:solidFill>
                    <a:srgbClr val="FFFFFF"/>
                  </a:solidFill>
                  <a:latin typeface="Poppins Light" pitchFamily="2" charset="77"/>
                  <a:ea typeface="NTR"/>
                  <a:cs typeface="Poppins Light" pitchFamily="2" charset="77"/>
                  <a:sym typeface="NTR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Más info</a:t>
              </a:r>
              <a:endParaRPr lang="en-US" sz="1700" kern="0" dirty="0">
                <a:solidFill>
                  <a:srgbClr val="FFFFFF"/>
                </a:solidFill>
                <a:latin typeface="Poppins Light" pitchFamily="2" charset="77"/>
                <a:ea typeface="NTR"/>
                <a:cs typeface="Poppins Light" pitchFamily="2" charset="77"/>
                <a:sym typeface="NTR"/>
              </a:endParaRPr>
            </a:p>
          </p:txBody>
        </p:sp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77CBFBE5-A1D2-3DA6-4984-6848912F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230072" y="9317120"/>
              <a:ext cx="288566" cy="288566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9931388-50F2-B46E-0CC8-5C98AF5E9711}"/>
              </a:ext>
            </a:extLst>
          </p:cNvPr>
          <p:cNvGrpSpPr/>
          <p:nvPr/>
        </p:nvGrpSpPr>
        <p:grpSpPr>
          <a:xfrm>
            <a:off x="10130013" y="3422183"/>
            <a:ext cx="4379913" cy="593364"/>
            <a:chOff x="10148887" y="4392231"/>
            <a:chExt cx="4379913" cy="593364"/>
          </a:xfrm>
        </p:grpSpPr>
        <p:pic>
          <p:nvPicPr>
            <p:cNvPr id="17" name="Google Shape;111;p6" descr="preencoded.png">
              <a:extLst>
                <a:ext uri="{FF2B5EF4-FFF2-40B4-BE49-F238E27FC236}">
                  <a16:creationId xmlns:a16="http://schemas.microsoft.com/office/drawing/2014/main" id="{56DAADE1-11AA-1D04-AA0B-A9C6CABE998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148887" y="4440711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9;p6">
              <a:extLst>
                <a:ext uri="{FF2B5EF4-FFF2-40B4-BE49-F238E27FC236}">
                  <a16:creationId xmlns:a16="http://schemas.microsoft.com/office/drawing/2014/main" id="{47A17848-10FB-3887-1808-E0A0D7A8CDDE}"/>
                </a:ext>
              </a:extLst>
            </p:cNvPr>
            <p:cNvSpPr/>
            <p:nvPr/>
          </p:nvSpPr>
          <p:spPr>
            <a:xfrm>
              <a:off x="10762223" y="4392231"/>
              <a:ext cx="3766577" cy="497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28612" defTabSz="914445">
                <a:buClr>
                  <a:srgbClr val="000000"/>
                </a:buClr>
              </a:pPr>
              <a:r>
                <a:rPr lang="es-CO" sz="2000" kern="1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control de acceso 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27F6D0E-842C-AD97-9E19-B19E434009FF}"/>
              </a:ext>
            </a:extLst>
          </p:cNvPr>
          <p:cNvGrpSpPr/>
          <p:nvPr/>
        </p:nvGrpSpPr>
        <p:grpSpPr>
          <a:xfrm>
            <a:off x="10130014" y="4182524"/>
            <a:ext cx="4170212" cy="619187"/>
            <a:chOff x="10148887" y="5390872"/>
            <a:chExt cx="4170212" cy="619186"/>
          </a:xfrm>
        </p:grpSpPr>
        <p:pic>
          <p:nvPicPr>
            <p:cNvPr id="20" name="Google Shape;113;p6" descr="preencoded.png">
              <a:extLst>
                <a:ext uri="{FF2B5EF4-FFF2-40B4-BE49-F238E27FC236}">
                  <a16:creationId xmlns:a16="http://schemas.microsoft.com/office/drawing/2014/main" id="{E9B1CFC1-8E8A-B09D-3498-308F549E6B0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148887" y="5396726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21;p6">
              <a:extLst>
                <a:ext uri="{FF2B5EF4-FFF2-40B4-BE49-F238E27FC236}">
                  <a16:creationId xmlns:a16="http://schemas.microsoft.com/office/drawing/2014/main" id="{202A3AFD-6CA1-77BC-FB8A-2D105D036548}"/>
                </a:ext>
              </a:extLst>
            </p:cNvPr>
            <p:cNvSpPr/>
            <p:nvPr/>
          </p:nvSpPr>
          <p:spPr>
            <a:xfrm>
              <a:off x="10736870" y="5390872"/>
              <a:ext cx="3582229" cy="619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28612" defTabSz="914445">
                <a:buClr>
                  <a:srgbClr val="000000"/>
                </a:buClr>
              </a:pPr>
              <a:r>
                <a:rPr lang="es-CO" sz="2000" kern="1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experiencia al viajero 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3B326403-B6B9-8266-3555-A015C1D797E4}"/>
              </a:ext>
            </a:extLst>
          </p:cNvPr>
          <p:cNvGrpSpPr/>
          <p:nvPr/>
        </p:nvGrpSpPr>
        <p:grpSpPr>
          <a:xfrm>
            <a:off x="10148888" y="4935275"/>
            <a:ext cx="4361039" cy="686346"/>
            <a:chOff x="10148887" y="6287095"/>
            <a:chExt cx="4361038" cy="686346"/>
          </a:xfrm>
        </p:grpSpPr>
        <p:pic>
          <p:nvPicPr>
            <p:cNvPr id="23" name="Google Shape;115;p6" descr="preencoded.png">
              <a:extLst>
                <a:ext uri="{FF2B5EF4-FFF2-40B4-BE49-F238E27FC236}">
                  <a16:creationId xmlns:a16="http://schemas.microsoft.com/office/drawing/2014/main" id="{7BB1B2D6-1231-9365-1D77-D3996C759F1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148887" y="6287095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23;p6">
              <a:extLst>
                <a:ext uri="{FF2B5EF4-FFF2-40B4-BE49-F238E27FC236}">
                  <a16:creationId xmlns:a16="http://schemas.microsoft.com/office/drawing/2014/main" id="{6FA1A8AC-7208-1AA8-5B50-6EB240FF7828}"/>
                </a:ext>
              </a:extLst>
            </p:cNvPr>
            <p:cNvSpPr/>
            <p:nvPr/>
          </p:nvSpPr>
          <p:spPr>
            <a:xfrm>
              <a:off x="10927696" y="6354255"/>
              <a:ext cx="3582229" cy="619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914445">
                <a:lnSpc>
                  <a:spcPct val="104347"/>
                </a:lnSpc>
                <a:buClr>
                  <a:srgbClr val="0A0C53"/>
                </a:buClr>
                <a:buSzPts val="1725"/>
              </a:pP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rayos X</a:t>
              </a: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cs typeface="Poppins Light" pitchFamily="2" charset="77"/>
                  <a:sym typeface="Arial"/>
                </a:rPr>
                <a:t> </a:t>
              </a:r>
              <a:endParaRPr 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 pitchFamily="2" charset="77"/>
                <a:ea typeface="NTR"/>
                <a:cs typeface="Poppins Light" pitchFamily="2" charset="77"/>
                <a:sym typeface="NTR"/>
              </a:endParaRP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9AFA847D-6FAD-F249-D206-D8E37F0A37EF}"/>
              </a:ext>
            </a:extLst>
          </p:cNvPr>
          <p:cNvGrpSpPr/>
          <p:nvPr/>
        </p:nvGrpSpPr>
        <p:grpSpPr>
          <a:xfrm>
            <a:off x="10130014" y="5644108"/>
            <a:ext cx="5997554" cy="602255"/>
            <a:chOff x="10150321" y="7043693"/>
            <a:chExt cx="5997554" cy="602255"/>
          </a:xfrm>
        </p:grpSpPr>
        <p:pic>
          <p:nvPicPr>
            <p:cNvPr id="26" name="Google Shape;115;p6" descr="preencoded.png">
              <a:extLst>
                <a:ext uri="{FF2B5EF4-FFF2-40B4-BE49-F238E27FC236}">
                  <a16:creationId xmlns:a16="http://schemas.microsoft.com/office/drawing/2014/main" id="{5385FB50-E809-01B5-F812-68D36A3E0D6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150321" y="7101064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123;p6">
              <a:extLst>
                <a:ext uri="{FF2B5EF4-FFF2-40B4-BE49-F238E27FC236}">
                  <a16:creationId xmlns:a16="http://schemas.microsoft.com/office/drawing/2014/main" id="{395C13D9-0395-8EDB-33D3-0559CF8B084C}"/>
                </a:ext>
              </a:extLst>
            </p:cNvPr>
            <p:cNvSpPr/>
            <p:nvPr/>
          </p:nvSpPr>
          <p:spPr>
            <a:xfrm>
              <a:off x="10693771" y="7043693"/>
              <a:ext cx="5454104" cy="586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28612" defTabSz="914445">
                <a:buClr>
                  <a:srgbClr val="000000"/>
                </a:buClr>
              </a:pPr>
              <a:r>
                <a:rPr lang="es-CO" sz="2000" kern="1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sistemas de medición de ingreso aeronáuticos y no aeronáuticos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FCB44CB8-0431-89C1-50DB-1226DBEA1FA8}"/>
              </a:ext>
            </a:extLst>
          </p:cNvPr>
          <p:cNvGrpSpPr/>
          <p:nvPr/>
        </p:nvGrpSpPr>
        <p:grpSpPr>
          <a:xfrm>
            <a:off x="10131448" y="6476171"/>
            <a:ext cx="3749654" cy="607601"/>
            <a:chOff x="10150321" y="7038348"/>
            <a:chExt cx="3749654" cy="607600"/>
          </a:xfrm>
        </p:grpSpPr>
        <p:pic>
          <p:nvPicPr>
            <p:cNvPr id="29" name="Google Shape;115;p6" descr="preencoded.png">
              <a:extLst>
                <a:ext uri="{FF2B5EF4-FFF2-40B4-BE49-F238E27FC236}">
                  <a16:creationId xmlns:a16="http://schemas.microsoft.com/office/drawing/2014/main" id="{9DB79227-C47C-4B50-6D8D-BA2660F897C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150321" y="7101064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123;p6">
              <a:extLst>
                <a:ext uri="{FF2B5EF4-FFF2-40B4-BE49-F238E27FC236}">
                  <a16:creationId xmlns:a16="http://schemas.microsoft.com/office/drawing/2014/main" id="{EC1166CD-6035-9550-3D91-D174C847D73B}"/>
                </a:ext>
              </a:extLst>
            </p:cNvPr>
            <p:cNvSpPr/>
            <p:nvPr/>
          </p:nvSpPr>
          <p:spPr>
            <a:xfrm>
              <a:off x="10693771" y="7038348"/>
              <a:ext cx="3206204" cy="564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28612" defTabSz="914445">
                <a:buClr>
                  <a:srgbClr val="000000"/>
                </a:buClr>
              </a:pPr>
              <a:r>
                <a:rPr lang="es-CO" sz="2000" kern="1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gestión operacional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C747CA7-7468-B07F-4730-E0D0CA3E4E8C}"/>
              </a:ext>
            </a:extLst>
          </p:cNvPr>
          <p:cNvGrpSpPr/>
          <p:nvPr/>
        </p:nvGrpSpPr>
        <p:grpSpPr>
          <a:xfrm>
            <a:off x="10131448" y="7250864"/>
            <a:ext cx="3749654" cy="607601"/>
            <a:chOff x="10150321" y="7038348"/>
            <a:chExt cx="3749654" cy="607600"/>
          </a:xfrm>
        </p:grpSpPr>
        <p:pic>
          <p:nvPicPr>
            <p:cNvPr id="32" name="Google Shape;115;p6" descr="preencoded.png">
              <a:extLst>
                <a:ext uri="{FF2B5EF4-FFF2-40B4-BE49-F238E27FC236}">
                  <a16:creationId xmlns:a16="http://schemas.microsoft.com/office/drawing/2014/main" id="{F309D957-9119-2A28-7672-EF47F14DADA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150321" y="7101064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23;p6">
              <a:extLst>
                <a:ext uri="{FF2B5EF4-FFF2-40B4-BE49-F238E27FC236}">
                  <a16:creationId xmlns:a16="http://schemas.microsoft.com/office/drawing/2014/main" id="{7346C26D-7FD6-EEB0-4A03-1BBE21BDC945}"/>
                </a:ext>
              </a:extLst>
            </p:cNvPr>
            <p:cNvSpPr/>
            <p:nvPr/>
          </p:nvSpPr>
          <p:spPr>
            <a:xfrm>
              <a:off x="10693771" y="7038348"/>
              <a:ext cx="3206204" cy="5644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28612" defTabSz="914445">
                <a:buClr>
                  <a:srgbClr val="000000"/>
                </a:buClr>
              </a:pPr>
              <a:r>
                <a:rPr lang="es-CO" sz="2000" kern="1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wifi y comunicaciones </a:t>
              </a:r>
            </a:p>
          </p:txBody>
        </p:sp>
      </p:grp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8AE395C-D216-DC6D-5CD4-A8BA4E377B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692" y="476643"/>
            <a:ext cx="3257634" cy="1241973"/>
          </a:xfrm>
          <a:prstGeom prst="rect">
            <a:avLst/>
          </a:prstGeom>
        </p:spPr>
      </p:pic>
      <p:pic>
        <p:nvPicPr>
          <p:cNvPr id="3" name="Imagen 2" descr="Cocina con estantes blancos&#10;&#10;Descripción generada automáticamente con confianza media">
            <a:extLst>
              <a:ext uri="{FF2B5EF4-FFF2-40B4-BE49-F238E27FC236}">
                <a16:creationId xmlns:a16="http://schemas.microsoft.com/office/drawing/2014/main" id="{F50C2A54-0BE7-7623-2520-8EE20EC891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7" t="12192" r="2355" b="-477"/>
          <a:stretch/>
        </p:blipFill>
        <p:spPr>
          <a:xfrm>
            <a:off x="-49884" y="-1"/>
            <a:ext cx="9073361" cy="105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9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49" y="1447364"/>
            <a:ext cx="3582443" cy="100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6"/>
          <p:cNvSpPr/>
          <p:nvPr/>
        </p:nvSpPr>
        <p:spPr>
          <a:xfrm>
            <a:off x="1847850" y="7067550"/>
            <a:ext cx="504825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45">
              <a:buClr>
                <a:srgbClr val="000000"/>
              </a:buClr>
              <a:buSzPts val="1800"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8172449" y="3383252"/>
            <a:ext cx="7289801" cy="126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914445">
              <a:lnSpc>
                <a:spcPct val="86792"/>
              </a:lnSpc>
              <a:buClr>
                <a:srgbClr val="0A0C53"/>
              </a:buClr>
              <a:buSzPts val="3975"/>
            </a:pPr>
            <a:r>
              <a:rPr lang="en-US" sz="4800" kern="0" dirty="0" err="1">
                <a:solidFill>
                  <a:srgbClr val="0A0C53"/>
                </a:solidFill>
                <a:latin typeface="Poppins Light" pitchFamily="2" charset="77"/>
                <a:cs typeface="Poppins Light" pitchFamily="2" charset="77"/>
                <a:sym typeface="Arial"/>
              </a:rPr>
              <a:t>Terminales</a:t>
            </a:r>
            <a:r>
              <a:rPr lang="en-US" sz="4800" b="1" kern="0" dirty="0">
                <a:solidFill>
                  <a:srgbClr val="0A0C53"/>
                </a:solidFill>
                <a:latin typeface="Poppins SemiBold" pitchFamily="2" charset="77"/>
                <a:cs typeface="Poppins SemiBold" pitchFamily="2" charset="77"/>
                <a:sym typeface="Arial"/>
              </a:rPr>
              <a:t> </a:t>
            </a:r>
          </a:p>
          <a:p>
            <a:pPr defTabSz="914445">
              <a:lnSpc>
                <a:spcPct val="86792"/>
              </a:lnSpc>
              <a:buClr>
                <a:srgbClr val="0A0C53"/>
              </a:buClr>
              <a:buSzPts val="3975"/>
            </a:pPr>
            <a:r>
              <a:rPr lang="en-US" sz="4800" b="1" kern="0" dirty="0" err="1">
                <a:solidFill>
                  <a:srgbClr val="0A0C53"/>
                </a:solidFill>
                <a:latin typeface="Poppins SemiBold" pitchFamily="2" charset="77"/>
                <a:cs typeface="Poppins SemiBold" pitchFamily="2" charset="77"/>
                <a:sym typeface="Arial"/>
              </a:rPr>
              <a:t>portuarias</a:t>
            </a:r>
            <a:r>
              <a:rPr lang="en-US" sz="4800" b="1" kern="0" dirty="0">
                <a:solidFill>
                  <a:srgbClr val="0A0C53"/>
                </a:solidFill>
                <a:latin typeface="Poppins SemiBold" pitchFamily="2" charset="77"/>
                <a:cs typeface="Poppins SemiBold" pitchFamily="2" charset="77"/>
                <a:sym typeface="Arial"/>
              </a:rPr>
              <a:t> y </a:t>
            </a:r>
            <a:r>
              <a:rPr lang="en-US" sz="4800" b="1" kern="0" dirty="0" err="1">
                <a:solidFill>
                  <a:srgbClr val="0A0C53"/>
                </a:solidFill>
                <a:latin typeface="Poppins SemiBold" pitchFamily="2" charset="77"/>
                <a:cs typeface="Poppins SemiBold" pitchFamily="2" charset="77"/>
                <a:sym typeface="Arial"/>
              </a:rPr>
              <a:t>terrestres</a:t>
            </a:r>
            <a:endParaRPr lang="en-US" sz="4800" b="1" kern="0" dirty="0">
              <a:solidFill>
                <a:srgbClr val="0A0C53"/>
              </a:solidFill>
              <a:latin typeface="Poppins SemiBold" pitchFamily="2" charset="77"/>
              <a:cs typeface="Poppins SemiBold" pitchFamily="2" charset="77"/>
              <a:sym typeface="Arial"/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9931388-50F2-B46E-0CC8-5C98AF5E9711}"/>
              </a:ext>
            </a:extLst>
          </p:cNvPr>
          <p:cNvGrpSpPr/>
          <p:nvPr/>
        </p:nvGrpSpPr>
        <p:grpSpPr>
          <a:xfrm>
            <a:off x="12011327" y="6230209"/>
            <a:ext cx="3926973" cy="1104044"/>
            <a:chOff x="10148887" y="4392231"/>
            <a:chExt cx="3926973" cy="1104043"/>
          </a:xfrm>
        </p:grpSpPr>
        <p:pic>
          <p:nvPicPr>
            <p:cNvPr id="17" name="Google Shape;111;p6" descr="preencoded.png">
              <a:extLst>
                <a:ext uri="{FF2B5EF4-FFF2-40B4-BE49-F238E27FC236}">
                  <a16:creationId xmlns:a16="http://schemas.microsoft.com/office/drawing/2014/main" id="{56DAADE1-11AA-1D04-AA0B-A9C6CABE998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48887" y="4440711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9;p6">
              <a:extLst>
                <a:ext uri="{FF2B5EF4-FFF2-40B4-BE49-F238E27FC236}">
                  <a16:creationId xmlns:a16="http://schemas.microsoft.com/office/drawing/2014/main" id="{47A17848-10FB-3887-1808-E0A0D7A8CDDE}"/>
                </a:ext>
              </a:extLst>
            </p:cNvPr>
            <p:cNvSpPr/>
            <p:nvPr/>
          </p:nvSpPr>
          <p:spPr>
            <a:xfrm>
              <a:off x="10762224" y="4392231"/>
              <a:ext cx="3313636" cy="1104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28612" defTabSz="914445">
                <a:buClr>
                  <a:srgbClr val="000000"/>
                </a:buClr>
              </a:pP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para comunidades portuarias y terrestres</a:t>
              </a: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cs typeface="Poppins Light" pitchFamily="2" charset="77"/>
                  <a:sym typeface="Arial"/>
                </a:rPr>
                <a:t> </a:t>
              </a:r>
              <a:endParaRPr lang="es-CO" sz="2000" kern="10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 pitchFamily="2" charset="77"/>
                <a:ea typeface="Calibri" panose="020F0502020204030204" pitchFamily="34" charset="0"/>
                <a:cs typeface="Poppins Light" pitchFamily="2" charset="77"/>
                <a:sym typeface="Arial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27F6D0E-842C-AD97-9E19-B19E434009FF}"/>
              </a:ext>
            </a:extLst>
          </p:cNvPr>
          <p:cNvGrpSpPr/>
          <p:nvPr/>
        </p:nvGrpSpPr>
        <p:grpSpPr>
          <a:xfrm>
            <a:off x="7900007" y="5224933"/>
            <a:ext cx="3582443" cy="660530"/>
            <a:chOff x="10148887" y="5281081"/>
            <a:chExt cx="3582442" cy="660529"/>
          </a:xfrm>
        </p:grpSpPr>
        <p:pic>
          <p:nvPicPr>
            <p:cNvPr id="20" name="Google Shape;113;p6" descr="preencoded.png">
              <a:extLst>
                <a:ext uri="{FF2B5EF4-FFF2-40B4-BE49-F238E27FC236}">
                  <a16:creationId xmlns:a16="http://schemas.microsoft.com/office/drawing/2014/main" id="{E9B1CFC1-8E8A-B09D-3498-308F549E6B0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48887" y="5396726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21;p6">
              <a:extLst>
                <a:ext uri="{FF2B5EF4-FFF2-40B4-BE49-F238E27FC236}">
                  <a16:creationId xmlns:a16="http://schemas.microsoft.com/office/drawing/2014/main" id="{202A3AFD-6CA1-77BC-FB8A-2D105D036548}"/>
                </a:ext>
              </a:extLst>
            </p:cNvPr>
            <p:cNvSpPr/>
            <p:nvPr/>
          </p:nvSpPr>
          <p:spPr>
            <a:xfrm>
              <a:off x="10946572" y="5281081"/>
              <a:ext cx="2784757" cy="619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914445">
                <a:buClr>
                  <a:srgbClr val="000000"/>
                </a:buClr>
              </a:pPr>
              <a:r>
                <a:rPr lang="es-CO" sz="2000" kern="1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para la gestión del tráfico 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3B326403-B6B9-8266-3555-A015C1D797E4}"/>
              </a:ext>
            </a:extLst>
          </p:cNvPr>
          <p:cNvGrpSpPr/>
          <p:nvPr/>
        </p:nvGrpSpPr>
        <p:grpSpPr>
          <a:xfrm>
            <a:off x="7918883" y="6266351"/>
            <a:ext cx="4092444" cy="619187"/>
            <a:chOff x="10148887" y="6277556"/>
            <a:chExt cx="4092444" cy="619186"/>
          </a:xfrm>
        </p:grpSpPr>
        <p:pic>
          <p:nvPicPr>
            <p:cNvPr id="23" name="Google Shape;115;p6" descr="preencoded.png">
              <a:extLst>
                <a:ext uri="{FF2B5EF4-FFF2-40B4-BE49-F238E27FC236}">
                  <a16:creationId xmlns:a16="http://schemas.microsoft.com/office/drawing/2014/main" id="{7BB1B2D6-1231-9365-1D77-D3996C759F1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48887" y="6287095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23;p6">
              <a:extLst>
                <a:ext uri="{FF2B5EF4-FFF2-40B4-BE49-F238E27FC236}">
                  <a16:creationId xmlns:a16="http://schemas.microsoft.com/office/drawing/2014/main" id="{6FA1A8AC-7208-1AA8-5B50-6EB240FF7828}"/>
                </a:ext>
              </a:extLst>
            </p:cNvPr>
            <p:cNvSpPr/>
            <p:nvPr/>
          </p:nvSpPr>
          <p:spPr>
            <a:xfrm>
              <a:off x="10927696" y="6277556"/>
              <a:ext cx="3313635" cy="619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914445">
                <a:lnSpc>
                  <a:spcPct val="104347"/>
                </a:lnSpc>
                <a:buClr>
                  <a:srgbClr val="0A0C53"/>
                </a:buClr>
                <a:buSzPts val="1725"/>
              </a:pP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para la gestión de terminales</a:t>
              </a: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cs typeface="Poppins Light" pitchFamily="2" charset="77"/>
                  <a:sym typeface="Arial"/>
                </a:rPr>
                <a:t> </a:t>
              </a:r>
              <a:endParaRPr 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 pitchFamily="2" charset="77"/>
                <a:ea typeface="NTR"/>
                <a:cs typeface="Poppins Light" pitchFamily="2" charset="77"/>
                <a:sym typeface="NTR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C73FCAFC-B6D6-6BD4-81A1-2EDFB12143AB}"/>
              </a:ext>
            </a:extLst>
          </p:cNvPr>
          <p:cNvGrpSpPr/>
          <p:nvPr/>
        </p:nvGrpSpPr>
        <p:grpSpPr>
          <a:xfrm>
            <a:off x="12030201" y="5218191"/>
            <a:ext cx="4545012" cy="804156"/>
            <a:chOff x="10148887" y="6212793"/>
            <a:chExt cx="4545012" cy="804156"/>
          </a:xfrm>
        </p:grpSpPr>
        <p:pic>
          <p:nvPicPr>
            <p:cNvPr id="3" name="Google Shape;115;p6" descr="preencoded.png">
              <a:extLst>
                <a:ext uri="{FF2B5EF4-FFF2-40B4-BE49-F238E27FC236}">
                  <a16:creationId xmlns:a16="http://schemas.microsoft.com/office/drawing/2014/main" id="{2EB39CE1-0EE6-74FC-93CC-59777127B8A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48887" y="6287095"/>
              <a:ext cx="544884" cy="54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23;p6">
              <a:extLst>
                <a:ext uri="{FF2B5EF4-FFF2-40B4-BE49-F238E27FC236}">
                  <a16:creationId xmlns:a16="http://schemas.microsoft.com/office/drawing/2014/main" id="{6DB63EEE-DF73-01AB-C2A6-410A210AAE40}"/>
                </a:ext>
              </a:extLst>
            </p:cNvPr>
            <p:cNvSpPr/>
            <p:nvPr/>
          </p:nvSpPr>
          <p:spPr>
            <a:xfrm>
              <a:off x="10927696" y="6212793"/>
              <a:ext cx="3766203" cy="804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914445">
                <a:lnSpc>
                  <a:spcPct val="104347"/>
                </a:lnSpc>
                <a:buClr>
                  <a:srgbClr val="0A0C53"/>
                </a:buClr>
                <a:buSzPts val="1725"/>
              </a:pP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ea typeface="Calibri" panose="020F0502020204030204" pitchFamily="34" charset="0"/>
                  <a:cs typeface="Poppins Light" pitchFamily="2" charset="77"/>
                  <a:sym typeface="Arial"/>
                </a:rPr>
                <a:t>Soluciones de control de acceso de carga y viajeros</a:t>
              </a:r>
              <a:r>
                <a:rPr lang="es-CO" sz="2000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Poppins Light" pitchFamily="2" charset="77"/>
                  <a:cs typeface="Poppins Light" pitchFamily="2" charset="77"/>
                  <a:sym typeface="Arial"/>
                </a:rPr>
                <a:t> </a:t>
              </a:r>
              <a:endParaRPr lang="en-US" sz="20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Poppins Light" pitchFamily="2" charset="77"/>
                <a:ea typeface="NTR"/>
                <a:cs typeface="Poppins Light" pitchFamily="2" charset="77"/>
                <a:sym typeface="NTR"/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9B2C255D-ACB8-ED03-4B09-BB43A4B69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73288" cy="10362552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0689298-1E16-0DC9-886A-CB23D319C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211" y="1299638"/>
            <a:ext cx="3257634" cy="12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265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00800" y="0"/>
            <a:ext cx="11887200" cy="34385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381750" y="6772275"/>
            <a:ext cx="11906250" cy="35147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8181975" cy="34385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3438525"/>
            <a:ext cx="8181975" cy="3352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0" y="6791325"/>
            <a:ext cx="8181975" cy="34956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258800" y="238125"/>
            <a:ext cx="4572000" cy="797264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239250" y="676275"/>
            <a:ext cx="2447925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300" kern="0" spc="-75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Soluciones
</a:t>
            </a:r>
            <a:r>
              <a:rPr lang="en-US" sz="3300" kern="0" spc="-75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peatonales</a:t>
            </a:r>
            <a:endParaRPr lang="en-US" sz="3300" dirty="0"/>
          </a:p>
        </p:txBody>
      </p:sp>
      <p:sp>
        <p:nvSpPr>
          <p:cNvPr id="9" name="Text 1"/>
          <p:cNvSpPr/>
          <p:nvPr/>
        </p:nvSpPr>
        <p:spPr>
          <a:xfrm>
            <a:off x="9182100" y="3886200"/>
            <a:ext cx="257175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300" kern="0" spc="-75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Soluciones </a:t>
            </a:r>
            <a:r>
              <a:rPr lang="en-US" sz="3300" kern="0" spc="-75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vehiculares</a:t>
            </a:r>
            <a:endParaRPr lang="en-US" sz="3300" dirty="0"/>
          </a:p>
        </p:txBody>
      </p:sp>
      <p:sp>
        <p:nvSpPr>
          <p:cNvPr id="10" name="Text 2"/>
          <p:cNvSpPr/>
          <p:nvPr/>
        </p:nvSpPr>
        <p:spPr>
          <a:xfrm>
            <a:off x="9229725" y="1895475"/>
            <a:ext cx="136207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500" kern="0" spc="-150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+250</a:t>
            </a:r>
            <a:endParaRPr lang="en-US" sz="4500" dirty="0"/>
          </a:p>
        </p:txBody>
      </p:sp>
      <p:sp>
        <p:nvSpPr>
          <p:cNvPr id="11" name="Text 3"/>
          <p:cNvSpPr/>
          <p:nvPr/>
        </p:nvSpPr>
        <p:spPr>
          <a:xfrm>
            <a:off x="9172575" y="5019675"/>
            <a:ext cx="136207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500" kern="0" spc="-150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+65%</a:t>
            </a:r>
            <a:endParaRPr lang="en-US" sz="4500" dirty="0"/>
          </a:p>
        </p:txBody>
      </p:sp>
      <p:sp>
        <p:nvSpPr>
          <p:cNvPr id="12" name="Text 4"/>
          <p:cNvSpPr/>
          <p:nvPr/>
        </p:nvSpPr>
        <p:spPr>
          <a:xfrm>
            <a:off x="9144000" y="8439150"/>
            <a:ext cx="6477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500" kern="0" spc="-150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+5</a:t>
            </a:r>
            <a:endParaRPr lang="en-US" sz="4500" dirty="0"/>
          </a:p>
        </p:txBody>
      </p:sp>
      <p:sp>
        <p:nvSpPr>
          <p:cNvPr id="13" name="Text 5"/>
          <p:cNvSpPr/>
          <p:nvPr/>
        </p:nvSpPr>
        <p:spPr>
          <a:xfrm>
            <a:off x="10991850" y="4991100"/>
            <a:ext cx="14097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500" kern="0" spc="-150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+85%</a:t>
            </a:r>
            <a:endParaRPr lang="en-US" sz="4500" dirty="0"/>
          </a:p>
        </p:txBody>
      </p:sp>
      <p:sp>
        <p:nvSpPr>
          <p:cNvPr id="14" name="Text 6"/>
          <p:cNvSpPr/>
          <p:nvPr/>
        </p:nvSpPr>
        <p:spPr>
          <a:xfrm>
            <a:off x="11001375" y="8439150"/>
            <a:ext cx="14097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500" kern="0" spc="-150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+4</a:t>
            </a:r>
            <a:endParaRPr lang="en-US" sz="4500" dirty="0"/>
          </a:p>
        </p:txBody>
      </p:sp>
      <p:sp>
        <p:nvSpPr>
          <p:cNvPr id="15" name="Text 7"/>
          <p:cNvSpPr/>
          <p:nvPr/>
        </p:nvSpPr>
        <p:spPr>
          <a:xfrm>
            <a:off x="12668250" y="8439150"/>
            <a:ext cx="14097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500" kern="0" spc="-150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+3</a:t>
            </a:r>
            <a:endParaRPr lang="en-US" sz="4500" dirty="0"/>
          </a:p>
        </p:txBody>
      </p:sp>
      <p:sp>
        <p:nvSpPr>
          <p:cNvPr id="16" name="Text 8"/>
          <p:cNvSpPr/>
          <p:nvPr/>
        </p:nvSpPr>
        <p:spPr>
          <a:xfrm>
            <a:off x="9182100" y="7296150"/>
            <a:ext cx="3057525" cy="866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3300" kern="0" spc="-75" dirty="0">
                <a:solidFill>
                  <a:srgbClr val="0A0C53"/>
                </a:solidFill>
                <a:latin typeface="Mont SemiBold Italic" pitchFamily="34" charset="0"/>
                <a:ea typeface="Mont SemiBold Italic" pitchFamily="34" charset="-122"/>
                <a:cs typeface="Mont SemiBold Italic" pitchFamily="34" charset="-120"/>
              </a:rPr>
              <a:t>Soluciones de 
</a:t>
            </a:r>
            <a:r>
              <a:rPr lang="en-US" sz="3300" kern="0" spc="-75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Pasajeros</a:t>
            </a:r>
            <a:endParaRPr lang="en-US" sz="3300" dirty="0"/>
          </a:p>
        </p:txBody>
      </p:sp>
      <p:sp>
        <p:nvSpPr>
          <p:cNvPr id="17" name="Text 9"/>
          <p:cNvSpPr/>
          <p:nvPr/>
        </p:nvSpPr>
        <p:spPr>
          <a:xfrm>
            <a:off x="9229725" y="2352675"/>
            <a:ext cx="17526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Edificios en latam</a:t>
            </a:r>
            <a:endParaRPr lang="en-US" sz="1500" dirty="0"/>
          </a:p>
        </p:txBody>
      </p:sp>
      <p:sp>
        <p:nvSpPr>
          <p:cNvPr id="18" name="Text 10"/>
          <p:cNvSpPr/>
          <p:nvPr/>
        </p:nvSpPr>
        <p:spPr>
          <a:xfrm>
            <a:off x="9172575" y="5476875"/>
            <a:ext cx="1038225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parkings en Latam</a:t>
            </a:r>
            <a:endParaRPr lang="en-US" sz="1500" dirty="0"/>
          </a:p>
        </p:txBody>
      </p:sp>
      <p:sp>
        <p:nvSpPr>
          <p:cNvPr id="19" name="Text 11"/>
          <p:cNvSpPr/>
          <p:nvPr/>
        </p:nvSpPr>
        <p:spPr>
          <a:xfrm>
            <a:off x="9144000" y="8896350"/>
            <a:ext cx="1600200" cy="466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Sistemas transp. masivo</a:t>
            </a:r>
            <a:endParaRPr lang="en-US" sz="1500" dirty="0"/>
          </a:p>
        </p:txBody>
      </p:sp>
      <p:sp>
        <p:nvSpPr>
          <p:cNvPr id="20" name="Text 12"/>
          <p:cNvSpPr/>
          <p:nvPr/>
        </p:nvSpPr>
        <p:spPr>
          <a:xfrm>
            <a:off x="10991850" y="5448300"/>
            <a:ext cx="13716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peajes en Latam</a:t>
            </a:r>
            <a:endParaRPr lang="en-US" sz="1500" dirty="0"/>
          </a:p>
        </p:txBody>
      </p:sp>
      <p:sp>
        <p:nvSpPr>
          <p:cNvPr id="21" name="Text 13"/>
          <p:cNvSpPr/>
          <p:nvPr/>
        </p:nvSpPr>
        <p:spPr>
          <a:xfrm>
            <a:off x="11001375" y="8886825"/>
            <a:ext cx="115252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sistemas migratorios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12668250" y="8886825"/>
            <a:ext cx="120967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dirty="0">
                <a:solidFill>
                  <a:srgbClr val="0A0C53"/>
                </a:solidFill>
                <a:latin typeface="Mont Light" pitchFamily="34" charset="0"/>
                <a:ea typeface="Mont Light" pitchFamily="34" charset="-122"/>
                <a:cs typeface="Mont Light" pitchFamily="34" charset="-120"/>
              </a:rPr>
              <a:t>Aeropuertos</a:t>
            </a:r>
            <a:endParaRPr lang="en-US" sz="1500" dirty="0"/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821055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2475" y="1276350"/>
            <a:ext cx="8734425" cy="8372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10775" y="4953000"/>
            <a:ext cx="419100" cy="419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10775" y="6248400"/>
            <a:ext cx="419100" cy="419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010775" y="7543800"/>
            <a:ext cx="419100" cy="4191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925050" y="571500"/>
            <a:ext cx="5107067" cy="890569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9925050" y="3929081"/>
            <a:ext cx="391172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000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CARACTERÍSTICAS</a:t>
            </a:r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 1"/>
          <p:cNvSpPr/>
          <p:nvPr/>
        </p:nvSpPr>
        <p:spPr>
          <a:xfrm>
            <a:off x="9925050" y="2143125"/>
            <a:ext cx="8162925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SISTEMA DE VERIFICACIÓN </a:t>
            </a:r>
            <a:r>
              <a:rPr lang="en-US" sz="3750" kern="0" spc="-75" dirty="0">
                <a:solidFill>
                  <a:srgbClr val="10185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AUTOMÁTICO</a:t>
            </a:r>
            <a:endParaRPr lang="en-US" sz="37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 2"/>
          <p:cNvSpPr/>
          <p:nvPr/>
        </p:nvSpPr>
        <p:spPr>
          <a:xfrm>
            <a:off x="10725150" y="4953000"/>
            <a:ext cx="5657850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Diseñado para mejorar la eficiencia, seguridad y comodidad durante todos los procesos de control documental, haciendo para los pasajeros una experiencia aún más fluida al viajar.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1" name="Text 3"/>
          <p:cNvSpPr/>
          <p:nvPr/>
        </p:nvSpPr>
        <p:spPr>
          <a:xfrm>
            <a:off x="10725150" y="6248400"/>
            <a:ext cx="5657850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Automatizando y agiliza</a:t>
            </a: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 el control en las diferentes zonas del aeropuerto de manera segura, a través de la lectura de documentos como boardingPass.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 4"/>
          <p:cNvSpPr/>
          <p:nvPr/>
        </p:nvSpPr>
        <p:spPr>
          <a:xfrm>
            <a:off x="10725150" y="7543800"/>
            <a:ext cx="5657850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Se adapta a las necesidades actuales de los operadores/ agentes aeroportuario, es por esto que cuenta con 3 niveles de implementación, de acuerdo a la necesidad del cliente.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821055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3781425"/>
            <a:ext cx="304800" cy="304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5657850"/>
            <a:ext cx="304800" cy="304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29775" y="8048625"/>
            <a:ext cx="304800" cy="3048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8753475"/>
            <a:ext cx="304800" cy="3048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9505950"/>
            <a:ext cx="304800" cy="3048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4200525"/>
            <a:ext cx="304800" cy="3048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6076950"/>
            <a:ext cx="304800" cy="3048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211300" y="3781425"/>
            <a:ext cx="304800" cy="3048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91675" y="6486525"/>
            <a:ext cx="304800" cy="3048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211300" y="4210050"/>
            <a:ext cx="304800" cy="3048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125575" y="5657850"/>
            <a:ext cx="304800" cy="3048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125575" y="6029325"/>
            <a:ext cx="304800" cy="3048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4800" y="552450"/>
            <a:ext cx="8715375" cy="91821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305550" y="762000"/>
            <a:ext cx="790575" cy="1609725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39000" y="3133725"/>
            <a:ext cx="1562100" cy="127635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267575" y="5562600"/>
            <a:ext cx="1257300" cy="123825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496425" y="542925"/>
            <a:ext cx="4572000" cy="797264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9553575" y="3295650"/>
            <a:ext cx="35147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FUNCIONALIDAD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 1"/>
          <p:cNvSpPr/>
          <p:nvPr/>
        </p:nvSpPr>
        <p:spPr>
          <a:xfrm>
            <a:off x="9553575" y="5172075"/>
            <a:ext cx="35147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VENTAJAS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 2"/>
          <p:cNvSpPr/>
          <p:nvPr/>
        </p:nvSpPr>
        <p:spPr>
          <a:xfrm>
            <a:off x="9591675" y="7562850"/>
            <a:ext cx="35147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CARACTERÍSTICAS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 3"/>
          <p:cNvSpPr/>
          <p:nvPr/>
        </p:nvSpPr>
        <p:spPr>
          <a:xfrm>
            <a:off x="9525000" y="2019300"/>
            <a:ext cx="412432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000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MIGRACIÓN </a:t>
            </a:r>
            <a:r>
              <a:rPr lang="en-US" sz="3000" kern="0" spc="-75" dirty="0">
                <a:solidFill>
                  <a:srgbClr val="10185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AUTOMÁTICA</a:t>
            </a:r>
            <a:endParaRPr lang="en-US" sz="3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 4"/>
          <p:cNvSpPr/>
          <p:nvPr/>
        </p:nvSpPr>
        <p:spPr>
          <a:xfrm>
            <a:off x="10039350" y="3810000"/>
            <a:ext cx="35052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Lector Biométrico 2D &amp; NFC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Text 5"/>
          <p:cNvSpPr/>
          <p:nvPr/>
        </p:nvSpPr>
        <p:spPr>
          <a:xfrm>
            <a:off x="10039350" y="5686425"/>
            <a:ext cx="413385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Posibilidad de incluir accesorios.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6" name="Text 6"/>
          <p:cNvSpPr/>
          <p:nvPr/>
        </p:nvSpPr>
        <p:spPr>
          <a:xfrm>
            <a:off x="10077450" y="8010525"/>
            <a:ext cx="690562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Validación Biométrica (iris) integrado a sistemas de seguridad (Migración, Interpol, registraduría entre otros)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Text 7"/>
          <p:cNvSpPr/>
          <p:nvPr/>
        </p:nvSpPr>
        <p:spPr>
          <a:xfrm>
            <a:off x="10039350" y="8715375"/>
            <a:ext cx="6905625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Agilidad y rapidez en el ingreso a salas de embarque y/o zonas controladas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 8"/>
          <p:cNvSpPr/>
          <p:nvPr/>
        </p:nvSpPr>
        <p:spPr>
          <a:xfrm>
            <a:off x="10039350" y="9467850"/>
            <a:ext cx="5848350" cy="523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Experiencia Agradable Auto gestión en el control de seguridad.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9" name="Text 9"/>
          <p:cNvSpPr/>
          <p:nvPr/>
        </p:nvSpPr>
        <p:spPr>
          <a:xfrm>
            <a:off x="10039350" y="4219575"/>
            <a:ext cx="35052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Fácil integración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0" name="Text 10"/>
          <p:cNvSpPr/>
          <p:nvPr/>
        </p:nvSpPr>
        <p:spPr>
          <a:xfrm>
            <a:off x="10039350" y="6096000"/>
            <a:ext cx="39624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Tecnología: Sistemas Integrados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1" name="Text 11"/>
          <p:cNvSpPr/>
          <p:nvPr/>
        </p:nvSpPr>
        <p:spPr>
          <a:xfrm>
            <a:off x="14658975" y="3800475"/>
            <a:ext cx="35052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Flujo de 30 personas/min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2" name="Text 12"/>
          <p:cNvSpPr/>
          <p:nvPr/>
        </p:nvSpPr>
        <p:spPr>
          <a:xfrm>
            <a:off x="10039350" y="6505575"/>
            <a:ext cx="297180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Reducción en tiempos del proceso.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3" name="Text 13"/>
          <p:cNvSpPr/>
          <p:nvPr/>
        </p:nvSpPr>
        <p:spPr>
          <a:xfrm>
            <a:off x="14658975" y="4229100"/>
            <a:ext cx="26193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Detección con tecnología DIRAS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4" name="Text 14"/>
          <p:cNvSpPr/>
          <p:nvPr/>
        </p:nvSpPr>
        <p:spPr>
          <a:xfrm>
            <a:off x="14573250" y="5676900"/>
            <a:ext cx="38385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Alta Seguridad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5" name="Text 15"/>
          <p:cNvSpPr/>
          <p:nvPr/>
        </p:nvSpPr>
        <p:spPr>
          <a:xfrm>
            <a:off x="14573250" y="6048375"/>
            <a:ext cx="38385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725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Diseño Ergonómico</a:t>
            </a:r>
            <a:endParaRPr lang="en-US" sz="1725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8458200" cy="494347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458200" y="0"/>
            <a:ext cx="9829800" cy="49434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14425" y="5562600"/>
            <a:ext cx="16373475" cy="43053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866900" y="4391025"/>
            <a:ext cx="5048250" cy="1323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1"/>
          <p:cNvSpPr/>
          <p:nvPr/>
        </p:nvSpPr>
        <p:spPr>
          <a:xfrm>
            <a:off x="895350" y="2047875"/>
            <a:ext cx="4048125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SOFTWARE</a:t>
            </a:r>
            <a:endParaRPr lang="en-US" sz="37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 2"/>
          <p:cNvSpPr/>
          <p:nvPr/>
        </p:nvSpPr>
        <p:spPr>
          <a:xfrm>
            <a:off x="895350" y="2590800"/>
            <a:ext cx="7391400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925"/>
              </a:lnSpc>
              <a:buNone/>
            </a:pPr>
            <a:r>
              <a:rPr lang="en-US" sz="4875" b="1" kern="0" spc="-150" dirty="0">
                <a:solidFill>
                  <a:srgbClr val="FFFFF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SIST. PROCESAMIENTO</a:t>
            </a:r>
            <a:endParaRPr lang="en-US" sz="4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 3"/>
          <p:cNvSpPr/>
          <p:nvPr/>
        </p:nvSpPr>
        <p:spPr>
          <a:xfrm>
            <a:off x="895350" y="3533775"/>
            <a:ext cx="56578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kern="0" spc="-75" dirty="0">
                <a:solidFill>
                  <a:srgbClr val="FFFFF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Diagrama referencial para proceso migratorio, de abordaje y/o de seguridad con biometría. Requiere previo enrrolamiento.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0" name="Image 9" descr="preencoded.png">
            <a:extLst>
              <a:ext uri="{FF2B5EF4-FFF2-40B4-BE49-F238E27FC236}">
                <a16:creationId xmlns:a16="http://schemas.microsoft.com/office/drawing/2014/main" id="{6B5F1505-D4F8-F3EA-4315-95858D6CC5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6943" b="10025"/>
          <a:stretch/>
        </p:blipFill>
        <p:spPr>
          <a:xfrm>
            <a:off x="762001" y="457201"/>
            <a:ext cx="3261360" cy="97155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7172A8C-D062-23FB-E84F-A587F0A16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361" y="495866"/>
            <a:ext cx="2249780" cy="89478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710565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3590925"/>
            <a:ext cx="419100" cy="419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4105275"/>
            <a:ext cx="419100" cy="419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4619625"/>
            <a:ext cx="419100" cy="4191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5143500"/>
            <a:ext cx="419100" cy="4191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5915025"/>
            <a:ext cx="419100" cy="4191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6686550"/>
            <a:ext cx="419100" cy="4191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7991475"/>
            <a:ext cx="419100" cy="4191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8562975"/>
            <a:ext cx="419100" cy="4191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943975" y="9163050"/>
            <a:ext cx="419100" cy="41910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4800" y="1400175"/>
            <a:ext cx="7896225" cy="80200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943975" y="552450"/>
            <a:ext cx="4572000" cy="797264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8877300" y="3028950"/>
            <a:ext cx="351472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CARACTERÍSTICAS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5" name="Text 1"/>
          <p:cNvSpPr/>
          <p:nvPr/>
        </p:nvSpPr>
        <p:spPr>
          <a:xfrm>
            <a:off x="8963025" y="7467600"/>
            <a:ext cx="35147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75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FUNCIONALIDAD</a:t>
            </a:r>
            <a:endParaRPr lang="en-US" sz="1875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 2"/>
          <p:cNvSpPr/>
          <p:nvPr/>
        </p:nvSpPr>
        <p:spPr>
          <a:xfrm>
            <a:off x="8877300" y="2009775"/>
            <a:ext cx="8162925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75"/>
              </a:lnSpc>
              <a:buNone/>
            </a:pPr>
            <a:r>
              <a:rPr lang="en-US" sz="3750" b="1" kern="0" spc="-75" dirty="0">
                <a:solidFill>
                  <a:srgbClr val="10185F"/>
                </a:solidFill>
                <a:latin typeface="Poppins" pitchFamily="2" charset="77"/>
                <a:ea typeface="Mont Bold" pitchFamily="34" charset="-122"/>
                <a:cs typeface="Poppins" pitchFamily="2" charset="77"/>
              </a:rPr>
              <a:t>PUERTAS </a:t>
            </a:r>
            <a:r>
              <a:rPr lang="en-US" sz="3750" kern="0" spc="-75" dirty="0">
                <a:solidFill>
                  <a:srgbClr val="10185F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ANTIRETORNO</a:t>
            </a:r>
            <a:endParaRPr lang="en-US" sz="37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7" name="Text 3"/>
          <p:cNvSpPr/>
          <p:nvPr/>
        </p:nvSpPr>
        <p:spPr>
          <a:xfrm>
            <a:off x="9658350" y="3667125"/>
            <a:ext cx="344805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Diseño compacto y trasparente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Text 4"/>
          <p:cNvSpPr/>
          <p:nvPr/>
        </p:nvSpPr>
        <p:spPr>
          <a:xfrm>
            <a:off x="9658350" y="4181475"/>
            <a:ext cx="2571750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Acondicionado para PRM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Text 5"/>
          <p:cNvSpPr/>
          <p:nvPr/>
        </p:nvSpPr>
        <p:spPr>
          <a:xfrm>
            <a:off x="9658350" y="4695825"/>
            <a:ext cx="3609975" cy="276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25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Detección de objetos en la zona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0" name="Text 6"/>
          <p:cNvSpPr/>
          <p:nvPr/>
        </p:nvSpPr>
        <p:spPr>
          <a:xfrm>
            <a:off x="9658350" y="5143500"/>
            <a:ext cx="7896225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Hay disponibles versiones diferentes para requisitos específicos de seguridad Varios modos de funcionamiento para la adaptación rápida a situaciones de seguridad que cambian súbitamente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 7"/>
          <p:cNvSpPr/>
          <p:nvPr/>
        </p:nvSpPr>
        <p:spPr>
          <a:xfrm>
            <a:off x="9658350" y="5915025"/>
            <a:ext cx="659130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Es posible integrarla de forma sencilla en pasillos y salidas ya existentes. Modos pre ajustados para diversos tipos de funcionamiento, así como limpieza y mantenimiento.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2" name="Text 8"/>
          <p:cNvSpPr/>
          <p:nvPr/>
        </p:nvSpPr>
        <p:spPr>
          <a:xfrm>
            <a:off x="9658350" y="6686550"/>
            <a:ext cx="659130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Puede integrarse en redes TCP / IP ya existentes para la supervisión y el control.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3" name="Text 9"/>
          <p:cNvSpPr/>
          <p:nvPr/>
        </p:nvSpPr>
        <p:spPr>
          <a:xfrm>
            <a:off x="9658350" y="7991475"/>
            <a:ext cx="77819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Apertura permanente: </a:t>
            </a: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Abierto con sensores activos. Cierra y dispara una alarma de varias tapas cuando una persona se detiene o intenta acceder en la dirección contraria.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Text 10"/>
          <p:cNvSpPr/>
          <p:nvPr/>
        </p:nvSpPr>
        <p:spPr>
          <a:xfrm>
            <a:off x="9658350" y="8562975"/>
            <a:ext cx="77819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Flujo: </a:t>
            </a: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Posición de cerrado en estado de reposo. Abre cuando se acerca una persona para abandonar la zona protegida.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5" name="Text 11"/>
          <p:cNvSpPr/>
          <p:nvPr/>
        </p:nvSpPr>
        <p:spPr>
          <a:xfrm>
            <a:off x="9658350" y="9163050"/>
            <a:ext cx="7781925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SemiBold Italic" pitchFamily="34" charset="-122"/>
                <a:cs typeface="Poppins" pitchFamily="2" charset="77"/>
              </a:rPr>
              <a:t>Esclusa: </a:t>
            </a:r>
            <a:r>
              <a:rPr lang="en-US" sz="1350" dirty="0">
                <a:solidFill>
                  <a:srgbClr val="1E1E1E"/>
                </a:solidFill>
                <a:latin typeface="Poppins" pitchFamily="2" charset="77"/>
                <a:ea typeface="Mont Light" pitchFamily="34" charset="-122"/>
                <a:cs typeface="Poppins" pitchFamily="2" charset="77"/>
              </a:rPr>
              <a:t>Estado de funcionamiento restrictivo, con el que siempre está obligatoriamente cerrada como mínimo una puerta.</a:t>
            </a:r>
            <a:endParaRPr lang="en-US" sz="1350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581</Words>
  <Application>Microsoft Office PowerPoint</Application>
  <PresentationFormat>Personalizado</PresentationFormat>
  <Paragraphs>116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Calibri</vt:lpstr>
      <vt:lpstr>Mont Light</vt:lpstr>
      <vt:lpstr>Mont SemiBold Italic</vt:lpstr>
      <vt:lpstr>Poppins</vt:lpstr>
      <vt:lpstr>Poppins Light</vt:lpstr>
      <vt:lpstr>Poppins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aprendiz sena</cp:lastModifiedBy>
  <cp:revision>9</cp:revision>
  <dcterms:created xsi:type="dcterms:W3CDTF">2024-03-14T23:28:39Z</dcterms:created>
  <dcterms:modified xsi:type="dcterms:W3CDTF">2025-01-17T17:05:34Z</dcterms:modified>
</cp:coreProperties>
</file>