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60" r:id="rId2"/>
    <p:sldId id="261" r:id="rId3"/>
    <p:sldId id="286" r:id="rId4"/>
    <p:sldId id="287" r:id="rId5"/>
    <p:sldId id="282" r:id="rId6"/>
    <p:sldId id="288" r:id="rId7"/>
    <p:sldId id="289" r:id="rId8"/>
    <p:sldId id="264" r:id="rId9"/>
    <p:sldId id="265" r:id="rId10"/>
    <p:sldId id="266" r:id="rId11"/>
    <p:sldId id="272" r:id="rId12"/>
    <p:sldId id="284" r:id="rId13"/>
    <p:sldId id="281" r:id="rId14"/>
    <p:sldId id="277" r:id="rId15"/>
    <p:sldId id="290" r:id="rId16"/>
    <p:sldId id="278" r:id="rId17"/>
    <p:sldId id="270" r:id="rId18"/>
    <p:sldId id="268" r:id="rId19"/>
    <p:sldId id="269" r:id="rId20"/>
    <p:sldId id="267" r:id="rId21"/>
    <p:sldId id="256" r:id="rId22"/>
    <p:sldId id="257" r:id="rId23"/>
    <p:sldId id="258" r:id="rId24"/>
    <p:sldId id="291" r:id="rId25"/>
  </p:sldIdLst>
  <p:sldSz cx="18288000" cy="10287000"/>
  <p:notesSz cx="6858000" cy="9144000"/>
  <p:embeddedFontLst>
    <p:embeddedFont>
      <p:font typeface="Montserrat" panose="00000500000000000000" pitchFamily="2" charset="0"/>
      <p:regular r:id="rId26"/>
      <p:bold r:id="rId27"/>
      <p:italic r:id="rId28"/>
      <p:boldItalic r:id="rId29"/>
    </p:embeddedFont>
    <p:embeddedFont>
      <p:font typeface="Montserrat Classic" panose="020B0604020202020204" charset="0"/>
      <p:regular r:id="rId30"/>
      <p:bold r:id="rId31"/>
    </p:embeddedFont>
    <p:embeddedFont>
      <p:font typeface="Montserrat Extra-Bold" panose="020B0604020202020204" charset="0"/>
      <p:regular r:id="rId32"/>
      <p:bold r:id="rId33"/>
      <p:italic r:id="rId34"/>
      <p:boldItalic r:id="rId35"/>
    </p:embeddedFont>
    <p:embeddedFont>
      <p:font typeface="Montserrat Extra-Bold Bold" panose="020B0604020202020204" charset="0"/>
      <p:regular r:id="rId36"/>
      <p:bold r:id="rId37"/>
    </p:embeddedFont>
    <p:embeddedFont>
      <p:font typeface="Montserrat Medium" panose="00000600000000000000" pitchFamily="2" charset="0"/>
      <p:regular r:id="rId38"/>
      <p:bold r:id="rId39"/>
      <p:italic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D069754-A461-2C03-84E3-87E3F5D7940D}" v="2" dt="2023-11-21T15:38:13.72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 autoAdjust="0"/>
    <p:restoredTop sz="94618" autoAdjust="0"/>
  </p:normalViewPr>
  <p:slideViewPr>
    <p:cSldViewPr>
      <p:cViewPr varScale="1">
        <p:scale>
          <a:sx n="69" d="100"/>
          <a:sy n="69" d="100"/>
        </p:scale>
        <p:origin x="920" y="2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46" Type="http://schemas.microsoft.com/office/2015/10/relationships/revisionInfo" Target="revisionInfo.xml"/><Relationship Id="rId20" Type="http://schemas.openxmlformats.org/officeDocument/2006/relationships/slide" Target="slides/slide19.xml"/><Relationship Id="rId4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sé Javier Fernández Barbosa" userId="S::jfernandez@ita-sa.com::d21ae449-b783-4e1d-9af3-437192db0a83" providerId="AD" clId="Web-{5D069754-A461-2C03-84E3-87E3F5D7940D}"/>
    <pc:docChg chg="modSld">
      <pc:chgData name="José Javier Fernández Barbosa" userId="S::jfernandez@ita-sa.com::d21ae449-b783-4e1d-9af3-437192db0a83" providerId="AD" clId="Web-{5D069754-A461-2C03-84E3-87E3F5D7940D}" dt="2023-11-21T15:38:13.725" v="1" actId="1076"/>
      <pc:docMkLst>
        <pc:docMk/>
      </pc:docMkLst>
      <pc:sldChg chg="modSp">
        <pc:chgData name="José Javier Fernández Barbosa" userId="S::jfernandez@ita-sa.com::d21ae449-b783-4e1d-9af3-437192db0a83" providerId="AD" clId="Web-{5D069754-A461-2C03-84E3-87E3F5D7940D}" dt="2023-11-21T15:37:50.240" v="0" actId="1076"/>
        <pc:sldMkLst>
          <pc:docMk/>
          <pc:sldMk cId="1024929166" sldId="265"/>
        </pc:sldMkLst>
        <pc:spChg chg="mod">
          <ac:chgData name="José Javier Fernández Barbosa" userId="S::jfernandez@ita-sa.com::d21ae449-b783-4e1d-9af3-437192db0a83" providerId="AD" clId="Web-{5D069754-A461-2C03-84E3-87E3F5D7940D}" dt="2023-11-21T15:37:50.240" v="0" actId="1076"/>
          <ac:spMkLst>
            <pc:docMk/>
            <pc:sldMk cId="1024929166" sldId="265"/>
            <ac:spMk id="4" creationId="{00000000-0000-0000-0000-000000000000}"/>
          </ac:spMkLst>
        </pc:spChg>
      </pc:sldChg>
      <pc:sldChg chg="modSp">
        <pc:chgData name="José Javier Fernández Barbosa" userId="S::jfernandez@ita-sa.com::d21ae449-b783-4e1d-9af3-437192db0a83" providerId="AD" clId="Web-{5D069754-A461-2C03-84E3-87E3F5D7940D}" dt="2023-11-21T15:38:13.725" v="1" actId="1076"/>
        <pc:sldMkLst>
          <pc:docMk/>
          <pc:sldMk cId="1887414381" sldId="281"/>
        </pc:sldMkLst>
        <pc:spChg chg="mod">
          <ac:chgData name="José Javier Fernández Barbosa" userId="S::jfernandez@ita-sa.com::d21ae449-b783-4e1d-9af3-437192db0a83" providerId="AD" clId="Web-{5D069754-A461-2C03-84E3-87E3F5D7940D}" dt="2023-11-21T15:38:13.725" v="1" actId="1076"/>
          <ac:spMkLst>
            <pc:docMk/>
            <pc:sldMk cId="1887414381" sldId="281"/>
            <ac:spMk id="16" creationId="{3D360A77-5DFF-BF6E-451F-C823E7ACEC6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13" Type="http://schemas.openxmlformats.org/officeDocument/2006/relationships/image" Target="../media/image2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jpeg"/><Relationship Id="rId12" Type="http://schemas.openxmlformats.org/officeDocument/2006/relationships/image" Target="../media/image21.png"/><Relationship Id="rId2" Type="http://schemas.openxmlformats.org/officeDocument/2006/relationships/video" Target="../media/media1.MP4"/><Relationship Id="rId16" Type="http://schemas.openxmlformats.org/officeDocument/2006/relationships/image" Target="../media/image25.png"/><Relationship Id="rId1" Type="http://schemas.microsoft.com/office/2007/relationships/media" Target="../media/media1.MP4"/><Relationship Id="rId6" Type="http://schemas.openxmlformats.org/officeDocument/2006/relationships/image" Target="../media/image15.jpeg"/><Relationship Id="rId11" Type="http://schemas.openxmlformats.org/officeDocument/2006/relationships/image" Target="../media/image20.png"/><Relationship Id="rId5" Type="http://schemas.openxmlformats.org/officeDocument/2006/relationships/image" Target="../media/image14.jpeg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jpeg"/><Relationship Id="rId1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298175" y="828049"/>
            <a:ext cx="9144000" cy="1338828"/>
          </a:xfrm>
          <a:prstGeom prst="rect">
            <a:avLst/>
          </a:prstGeom>
        </p:spPr>
        <p:txBody>
          <a:bodyPr lIns="137160" tIns="68580" rIns="137160" bIns="68580" anchor="t">
            <a:spAutoFit/>
          </a:bodyPr>
          <a:lstStyle/>
          <a:p>
            <a:r>
              <a:rPr lang="es-ES_tradnl" sz="3600" b="1" dirty="0">
                <a:solidFill>
                  <a:schemeClr val="bg1"/>
                </a:solidFill>
                <a:latin typeface="Montserrat" panose="00000500000000000000" pitchFamily="2" charset="0"/>
              </a:rPr>
              <a:t>PROYECTO DE </a:t>
            </a:r>
            <a:r>
              <a:rPr lang="es-419" sz="3600" b="1" dirty="0">
                <a:solidFill>
                  <a:schemeClr val="bg1"/>
                </a:solidFill>
                <a:latin typeface="Montserrat" panose="00000500000000000000" pitchFamily="2" charset="0"/>
              </a:rPr>
              <a:t>MODERNIZACION</a:t>
            </a:r>
            <a:r>
              <a:rPr lang="es-ES_tradnl" sz="3600" b="1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</a:p>
          <a:p>
            <a:r>
              <a:rPr lang="es-CO" sz="2100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PROPUESTA DE GESTION Y CONTROL </a:t>
            </a:r>
          </a:p>
          <a:p>
            <a:r>
              <a:rPr lang="es-CO" sz="2100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INTEGRADO DE TRANSITO Y MOVILIDAD </a:t>
            </a:r>
            <a:endParaRPr lang="es-CO" sz="21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04831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4253950" y="3781589"/>
            <a:ext cx="799106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s-MX" sz="4200" b="1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PROPUESTA DE GESTIÓN Y </a:t>
            </a:r>
            <a:r>
              <a:rPr lang="es-MX" sz="4200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CONTROL INTEGRADO DE </a:t>
            </a:r>
            <a:r>
              <a:rPr lang="es-MX" sz="4200" b="1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TRÁNSITO Y MOVILIDAD</a:t>
            </a:r>
            <a:endParaRPr lang="es-MX" sz="2400" dirty="0">
              <a:solidFill>
                <a:schemeClr val="bg1"/>
              </a:solidFill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4253950" y="5859082"/>
            <a:ext cx="8865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MX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Propuesta de gestión y control integrado de tránsito y movilidad</a:t>
            </a:r>
          </a:p>
        </p:txBody>
      </p:sp>
    </p:spTree>
    <p:extLst>
      <p:ext uri="{BB962C8B-B14F-4D97-AF65-F5344CB8AC3E}">
        <p14:creationId xmlns:p14="http://schemas.microsoft.com/office/powerpoint/2010/main" val="20310355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68;p3">
            <a:extLst>
              <a:ext uri="{FF2B5EF4-FFF2-40B4-BE49-F238E27FC236}">
                <a16:creationId xmlns:a16="http://schemas.microsoft.com/office/drawing/2014/main" id="{EEC4C8AC-50A8-48D1-88C7-A5D88DAA6045}"/>
              </a:ext>
            </a:extLst>
          </p:cNvPr>
          <p:cNvSpPr txBox="1"/>
          <p:nvPr/>
        </p:nvSpPr>
        <p:spPr>
          <a:xfrm>
            <a:off x="2623049" y="624548"/>
            <a:ext cx="9625376" cy="18004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pPr lvl="0"/>
            <a:r>
              <a:rPr lang="es-MX" sz="3600" b="1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PROCESO DE IMPOSICIÓN DE </a:t>
            </a:r>
            <a:r>
              <a:rPr lang="es-MX" sz="3600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COMPARENDOS CON AYUDAS </a:t>
            </a:r>
            <a:r>
              <a:rPr lang="es-MX" sz="3600" b="1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TECNOLÓGICAS</a:t>
            </a:r>
          </a:p>
        </p:txBody>
      </p:sp>
      <p:cxnSp>
        <p:nvCxnSpPr>
          <p:cNvPr id="5" name="Conector recto 4"/>
          <p:cNvCxnSpPr/>
          <p:nvPr/>
        </p:nvCxnSpPr>
        <p:spPr>
          <a:xfrm>
            <a:off x="2542653" y="624548"/>
            <a:ext cx="0" cy="1780722"/>
          </a:xfrm>
          <a:prstGeom prst="line">
            <a:avLst/>
          </a:prstGeom>
          <a:ln w="38100">
            <a:solidFill>
              <a:srgbClr val="1C779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n 5">
            <a:extLst>
              <a:ext uri="{FF2B5EF4-FFF2-40B4-BE49-F238E27FC236}">
                <a16:creationId xmlns:a16="http://schemas.microsoft.com/office/drawing/2014/main" id="{557DE67E-0A4A-4E6E-D4A5-916A1E8817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300" y="2692290"/>
            <a:ext cx="16765401" cy="7594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8662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n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2" name="Grupo 1">
            <a:extLst>
              <a:ext uri="{FF2B5EF4-FFF2-40B4-BE49-F238E27FC236}">
                <a16:creationId xmlns:a16="http://schemas.microsoft.com/office/drawing/2014/main" id="{6437C6FB-13CD-9D9B-8463-741F4C0CEF84}"/>
              </a:ext>
            </a:extLst>
          </p:cNvPr>
          <p:cNvGrpSpPr/>
          <p:nvPr/>
        </p:nvGrpSpPr>
        <p:grpSpPr>
          <a:xfrm>
            <a:off x="437029" y="820271"/>
            <a:ext cx="10152530" cy="4665545"/>
            <a:chOff x="544774" y="1262591"/>
            <a:chExt cx="8424936" cy="5112568"/>
          </a:xfrm>
        </p:grpSpPr>
        <p:pic>
          <p:nvPicPr>
            <p:cNvPr id="3" name="Image 26">
              <a:extLst>
                <a:ext uri="{FF2B5EF4-FFF2-40B4-BE49-F238E27FC236}">
                  <a16:creationId xmlns:a16="http://schemas.microsoft.com/office/drawing/2014/main" id="{3446F0B7-1E9F-E126-6378-17589FB06F3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4774" y="1262591"/>
              <a:ext cx="2880320" cy="169404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4" name="Image 27">
              <a:extLst>
                <a:ext uri="{FF2B5EF4-FFF2-40B4-BE49-F238E27FC236}">
                  <a16:creationId xmlns:a16="http://schemas.microsoft.com/office/drawing/2014/main" id="{83C861D1-1F73-D428-DBD3-8A9DAD36AF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591845" y="1281410"/>
              <a:ext cx="2569553" cy="164192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5" name="Image 28">
              <a:extLst>
                <a:ext uri="{FF2B5EF4-FFF2-40B4-BE49-F238E27FC236}">
                  <a16:creationId xmlns:a16="http://schemas.microsoft.com/office/drawing/2014/main" id="{E94E1E46-D1EE-CCB5-EC9A-5BCA0BFA2CC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58532" y="1262591"/>
              <a:ext cx="2611178" cy="169548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6" name="Rectangle 29">
              <a:extLst>
                <a:ext uri="{FF2B5EF4-FFF2-40B4-BE49-F238E27FC236}">
                  <a16:creationId xmlns:a16="http://schemas.microsoft.com/office/drawing/2014/main" id="{3CEF1BEF-D5F9-DB1C-FF07-BC879438C754}"/>
                </a:ext>
              </a:extLst>
            </p:cNvPr>
            <p:cNvSpPr/>
            <p:nvPr/>
          </p:nvSpPr>
          <p:spPr>
            <a:xfrm>
              <a:off x="544774" y="2909202"/>
              <a:ext cx="2880320" cy="576064"/>
            </a:xfrm>
            <a:prstGeom prst="rect">
              <a:avLst/>
            </a:prstGeom>
            <a:solidFill>
              <a:schemeClr val="accent1"/>
            </a:solidFill>
            <a:ln w="3175" cap="flat" cmpd="sng" algn="ctr">
              <a:solidFill>
                <a:sysClr val="window" lastClr="FFFFFF">
                  <a:lumMod val="85000"/>
                </a:sysClr>
              </a:solidFill>
              <a:prstDash val="solid"/>
            </a:ln>
            <a:effectLst>
              <a:outerShdw blurRad="40005" dist="22987" dir="3360000" algn="tl" rotWithShape="0">
                <a:sysClr val="window" lastClr="FFFFFF">
                  <a:lumMod val="65000"/>
                  <a:alpha val="35000"/>
                </a:sysClr>
              </a:outerShdw>
            </a:effectLst>
          </p:spPr>
          <p:txBody>
            <a:bodyPr rtlCol="0" anchor="ctr"/>
            <a:lstStyle/>
            <a:p>
              <a:pPr algn="ctr" defTabSz="1371600">
                <a:defRPr/>
              </a:pPr>
              <a:r>
                <a:rPr lang="en-US" sz="2100" kern="0" dirty="0">
                  <a:solidFill>
                    <a:sysClr val="window" lastClr="FFFFFF"/>
                  </a:solidFill>
                  <a:latin typeface="Calibri"/>
                  <a:cs typeface="Arial Black"/>
                </a:rPr>
                <a:t>CAMARAS DE VELOCIDAD</a:t>
              </a:r>
            </a:p>
          </p:txBody>
        </p:sp>
        <p:sp>
          <p:nvSpPr>
            <p:cNvPr id="7" name="Rectangle 30">
              <a:extLst>
                <a:ext uri="{FF2B5EF4-FFF2-40B4-BE49-F238E27FC236}">
                  <a16:creationId xmlns:a16="http://schemas.microsoft.com/office/drawing/2014/main" id="{311BCC64-1333-331B-89B6-2EA85926AFEF}"/>
                </a:ext>
              </a:extLst>
            </p:cNvPr>
            <p:cNvSpPr/>
            <p:nvPr/>
          </p:nvSpPr>
          <p:spPr>
            <a:xfrm>
              <a:off x="3591845" y="2909202"/>
              <a:ext cx="2569553" cy="576064"/>
            </a:xfrm>
            <a:prstGeom prst="rect">
              <a:avLst/>
            </a:prstGeom>
            <a:solidFill>
              <a:schemeClr val="accent1"/>
            </a:solidFill>
            <a:ln w="3175" cap="flat" cmpd="sng" algn="ctr">
              <a:solidFill>
                <a:sysClr val="window" lastClr="FFFFFF">
                  <a:lumMod val="85000"/>
                </a:sysClr>
              </a:solidFill>
              <a:prstDash val="solid"/>
            </a:ln>
            <a:effectLst>
              <a:outerShdw blurRad="40005" dist="22987" dir="3360000" algn="tl" rotWithShape="0">
                <a:sysClr val="window" lastClr="FFFFFF">
                  <a:lumMod val="65000"/>
                  <a:alpha val="35000"/>
                </a:sys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r>
                <a:rPr lang="es-CO" kern="0" dirty="0">
                  <a:solidFill>
                    <a:sysClr val="window" lastClr="FFFFFF"/>
                  </a:solidFill>
                  <a:latin typeface="Calibri"/>
                  <a:cs typeface="Arial Black"/>
                </a:rPr>
                <a:t>CÁMARAS</a:t>
              </a:r>
              <a:endParaRPr lang="en-US" kern="0" dirty="0">
                <a:solidFill>
                  <a:sysClr val="window" lastClr="FFFFFF"/>
                </a:solidFill>
                <a:latin typeface="Calibri"/>
                <a:cs typeface="Arial Black"/>
              </a:endParaRPr>
            </a:p>
            <a:p>
              <a:pPr algn="ctr" defTabSz="1371600">
                <a:defRPr/>
              </a:pPr>
              <a:r>
                <a:rPr lang="es-CO" kern="0" dirty="0">
                  <a:solidFill>
                    <a:sysClr val="window" lastClr="FFFFFF"/>
                  </a:solidFill>
                  <a:latin typeface="Calibri"/>
                  <a:cs typeface="Arial Black"/>
                </a:rPr>
                <a:t>VELOCIDAD Y LUZ ROJA</a:t>
              </a:r>
              <a:r>
                <a:rPr lang="es-CO" sz="2400" kern="0" dirty="0">
                  <a:solidFill>
                    <a:sysClr val="window" lastClr="FFFFFF"/>
                  </a:solidFill>
                  <a:latin typeface="Calibri"/>
                  <a:cs typeface="Arial Black"/>
                </a:rPr>
                <a:t> 8</a:t>
              </a:r>
              <a:endParaRPr lang="en-US" sz="2400" kern="0" dirty="0">
                <a:solidFill>
                  <a:sysClr val="window" lastClr="FFFFFF"/>
                </a:solidFill>
                <a:latin typeface="Calibri"/>
                <a:cs typeface="Arial Black"/>
              </a:endParaRPr>
            </a:p>
          </p:txBody>
        </p:sp>
        <p:sp>
          <p:nvSpPr>
            <p:cNvPr id="8" name="Rectangle 31">
              <a:extLst>
                <a:ext uri="{FF2B5EF4-FFF2-40B4-BE49-F238E27FC236}">
                  <a16:creationId xmlns:a16="http://schemas.microsoft.com/office/drawing/2014/main" id="{B6C875AA-98FD-7ECC-036D-C8CBF6FA19D2}"/>
                </a:ext>
              </a:extLst>
            </p:cNvPr>
            <p:cNvSpPr/>
            <p:nvPr/>
          </p:nvSpPr>
          <p:spPr>
            <a:xfrm>
              <a:off x="6377422" y="2909202"/>
              <a:ext cx="2569553" cy="576064"/>
            </a:xfrm>
            <a:prstGeom prst="rect">
              <a:avLst/>
            </a:prstGeom>
            <a:solidFill>
              <a:schemeClr val="accent1"/>
            </a:solidFill>
            <a:ln w="3175" cap="flat" cmpd="sng" algn="ctr">
              <a:solidFill>
                <a:sysClr val="window" lastClr="FFFFFF">
                  <a:lumMod val="85000"/>
                </a:sysClr>
              </a:solidFill>
              <a:prstDash val="solid"/>
            </a:ln>
            <a:effectLst>
              <a:outerShdw blurRad="40005" dist="22987" dir="3360000" algn="tl" rotWithShape="0">
                <a:sysClr val="window" lastClr="FFFFFF">
                  <a:lumMod val="65000"/>
                  <a:alpha val="35000"/>
                </a:sysClr>
              </a:outerShdw>
            </a:effectLst>
          </p:spPr>
          <p:txBody>
            <a:bodyPr rtlCol="0" anchor="ctr"/>
            <a:lstStyle/>
            <a:p>
              <a:pPr algn="ctr" defTabSz="1371600">
                <a:defRPr/>
              </a:pPr>
              <a:r>
                <a:rPr lang="en-US" sz="2100" kern="0" dirty="0">
                  <a:solidFill>
                    <a:sysClr val="window" lastClr="FFFFFF"/>
                  </a:solidFill>
                  <a:latin typeface="Calibri"/>
                  <a:cs typeface="Arial Black"/>
                </a:rPr>
                <a:t>BACK OFFICE</a:t>
              </a:r>
            </a:p>
          </p:txBody>
        </p:sp>
        <p:sp>
          <p:nvSpPr>
            <p:cNvPr id="9" name="Rectangle 32">
              <a:extLst>
                <a:ext uri="{FF2B5EF4-FFF2-40B4-BE49-F238E27FC236}">
                  <a16:creationId xmlns:a16="http://schemas.microsoft.com/office/drawing/2014/main" id="{A8ABE32D-EF27-050D-F9EB-51F082A75426}"/>
                </a:ext>
              </a:extLst>
            </p:cNvPr>
            <p:cNvSpPr/>
            <p:nvPr/>
          </p:nvSpPr>
          <p:spPr>
            <a:xfrm>
              <a:off x="832806" y="3485266"/>
              <a:ext cx="2592288" cy="288032"/>
            </a:xfrm>
            <a:prstGeom prst="rect">
              <a:avLst/>
            </a:prstGeom>
            <a:solidFill>
              <a:sysClr val="window" lastClr="FFFFFF">
                <a:lumMod val="50000"/>
              </a:sysClr>
            </a:solidFill>
            <a:ln w="317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371600">
                <a:defRPr/>
              </a:pPr>
              <a:r>
                <a:rPr lang="en-US" kern="0" dirty="0">
                  <a:solidFill>
                    <a:srgbClr val="FFFFFF"/>
                  </a:solidFill>
                  <a:latin typeface="Calibri"/>
                  <a:cs typeface="Calibri"/>
                </a:rPr>
                <a:t>INSTANT AND </a:t>
              </a:r>
              <a:r>
                <a:rPr lang="en-US" sz="1650" kern="0" dirty="0">
                  <a:solidFill>
                    <a:srgbClr val="FFFFFF"/>
                  </a:solidFill>
                  <a:latin typeface="Calibri"/>
                  <a:cs typeface="Calibri"/>
                </a:rPr>
                <a:t>AVERAGE</a:t>
              </a:r>
              <a:r>
                <a:rPr lang="en-US" kern="0" dirty="0">
                  <a:solidFill>
                    <a:srgbClr val="FFFFFF"/>
                  </a:solidFill>
                  <a:latin typeface="Calibri"/>
                  <a:cs typeface="Calibri"/>
                </a:rPr>
                <a:t> SPEED</a:t>
              </a:r>
              <a:endParaRPr lang="en-US" sz="2700" kern="0" dirty="0">
                <a:solidFill>
                  <a:srgbClr val="FFFFFF"/>
                </a:solidFill>
                <a:latin typeface="Calibri"/>
                <a:cs typeface="Calibri"/>
              </a:endParaRPr>
            </a:p>
          </p:txBody>
        </p:sp>
        <p:sp>
          <p:nvSpPr>
            <p:cNvPr id="10" name="Triangle rectangle 33">
              <a:extLst>
                <a:ext uri="{FF2B5EF4-FFF2-40B4-BE49-F238E27FC236}">
                  <a16:creationId xmlns:a16="http://schemas.microsoft.com/office/drawing/2014/main" id="{F3100199-6804-08F3-0486-66E88926182C}"/>
                </a:ext>
              </a:extLst>
            </p:cNvPr>
            <p:cNvSpPr/>
            <p:nvPr/>
          </p:nvSpPr>
          <p:spPr>
            <a:xfrm rot="10800000">
              <a:off x="544774" y="3494839"/>
              <a:ext cx="288032" cy="288032"/>
            </a:xfrm>
            <a:prstGeom prst="rtTriangle">
              <a:avLst/>
            </a:prstGeom>
            <a:solidFill>
              <a:sysClr val="window" lastClr="FFFFFF">
                <a:lumMod val="50000"/>
              </a:sysClr>
            </a:solidFill>
            <a:ln w="9525" cap="flat" cmpd="sng" algn="ctr">
              <a:noFill/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defTabSz="1371600">
                <a:defRPr/>
              </a:pPr>
              <a:endParaRPr lang="en-US" sz="2700" kern="0" dirty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11" name="Rectangle 34">
              <a:extLst>
                <a:ext uri="{FF2B5EF4-FFF2-40B4-BE49-F238E27FC236}">
                  <a16:creationId xmlns:a16="http://schemas.microsoft.com/office/drawing/2014/main" id="{73D4210D-4E9E-2C62-B29C-D734057DDAFE}"/>
                </a:ext>
              </a:extLst>
            </p:cNvPr>
            <p:cNvSpPr/>
            <p:nvPr/>
          </p:nvSpPr>
          <p:spPr>
            <a:xfrm>
              <a:off x="832806" y="3782871"/>
              <a:ext cx="2592288" cy="2592288"/>
            </a:xfrm>
            <a:prstGeom prst="rect">
              <a:avLst/>
            </a:prstGeom>
            <a:solidFill>
              <a:sysClr val="window" lastClr="FFFFFF"/>
            </a:solidFill>
            <a:ln w="9525" cap="flat" cmpd="sng" algn="ctr">
              <a:solidFill>
                <a:sysClr val="window" lastClr="FFFFFF">
                  <a:lumMod val="50000"/>
                </a:sys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defTabSz="1371600">
                <a:defRPr/>
              </a:pPr>
              <a:endParaRPr lang="en-US" sz="2700" kern="0" dirty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12" name="ZoneTexte 35">
              <a:extLst>
                <a:ext uri="{FF2B5EF4-FFF2-40B4-BE49-F238E27FC236}">
                  <a16:creationId xmlns:a16="http://schemas.microsoft.com/office/drawing/2014/main" id="{F2D17EA4-C88A-3851-B5F5-FFDDC1617A2D}"/>
                </a:ext>
              </a:extLst>
            </p:cNvPr>
            <p:cNvSpPr txBox="1"/>
            <p:nvPr/>
          </p:nvSpPr>
          <p:spPr>
            <a:xfrm>
              <a:off x="1768906" y="3854877"/>
              <a:ext cx="2215358" cy="404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>
                <a:defRPr/>
              </a:pPr>
              <a:r>
                <a:rPr lang="es-ES_tradnl" kern="0">
                  <a:solidFill>
                    <a:sysClr val="window" lastClr="FFFFFF">
                      <a:lumMod val="50000"/>
                    </a:sysClr>
                  </a:solidFill>
                </a:rPr>
                <a:t> </a:t>
              </a:r>
              <a:r>
                <a:rPr lang="es-ES_tradnl" sz="1575" kern="0">
                  <a:solidFill>
                    <a:sysClr val="window" lastClr="FFFFFF">
                      <a:lumMod val="50000"/>
                    </a:sysClr>
                  </a:solidFill>
                </a:rPr>
                <a:t>Velocidad Instantánea</a:t>
              </a:r>
            </a:p>
          </p:txBody>
        </p:sp>
        <p:pic>
          <p:nvPicPr>
            <p:cNvPr id="13" name="Image 36">
              <a:extLst>
                <a:ext uri="{FF2B5EF4-FFF2-40B4-BE49-F238E27FC236}">
                  <a16:creationId xmlns:a16="http://schemas.microsoft.com/office/drawing/2014/main" id="{B856BEE9-8781-FD66-4410-ED8C6F352F5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12889" y="3854879"/>
              <a:ext cx="937558" cy="99853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4" name="ZoneTexte 37">
              <a:extLst>
                <a:ext uri="{FF2B5EF4-FFF2-40B4-BE49-F238E27FC236}">
                  <a16:creationId xmlns:a16="http://schemas.microsoft.com/office/drawing/2014/main" id="{3C943C39-2A70-7AE4-4830-47002194F55E}"/>
                </a:ext>
              </a:extLst>
            </p:cNvPr>
            <p:cNvSpPr txBox="1"/>
            <p:nvPr/>
          </p:nvSpPr>
          <p:spPr>
            <a:xfrm>
              <a:off x="1871668" y="4116343"/>
              <a:ext cx="1594977" cy="366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57175" indent="-257175" defTabSz="1371600">
                <a:buFont typeface="Arial"/>
                <a:buChar char="•"/>
                <a:defRPr/>
              </a:pPr>
              <a:r>
                <a:rPr lang="en-US" sz="1575" kern="0" dirty="0">
                  <a:solidFill>
                    <a:sysClr val="windowText" lastClr="000000"/>
                  </a:solidFill>
                </a:rPr>
                <a:t>Fijo: MESTA 2000</a:t>
              </a:r>
            </a:p>
          </p:txBody>
        </p:sp>
        <p:sp>
          <p:nvSpPr>
            <p:cNvPr id="15" name="ZoneTexte 38">
              <a:extLst>
                <a:ext uri="{FF2B5EF4-FFF2-40B4-BE49-F238E27FC236}">
                  <a16:creationId xmlns:a16="http://schemas.microsoft.com/office/drawing/2014/main" id="{37EE6A88-B67B-BA69-3685-C55381037586}"/>
                </a:ext>
              </a:extLst>
            </p:cNvPr>
            <p:cNvSpPr txBox="1"/>
            <p:nvPr/>
          </p:nvSpPr>
          <p:spPr>
            <a:xfrm>
              <a:off x="1850446" y="4601382"/>
              <a:ext cx="1728192" cy="366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57175" indent="-257175" defTabSz="1371600">
                <a:buFont typeface="Arial"/>
                <a:buChar char="•"/>
                <a:defRPr/>
              </a:pPr>
              <a:r>
                <a:rPr lang="en-US" sz="1575" kern="0" dirty="0">
                  <a:solidFill>
                    <a:sysClr val="windowText" lastClr="000000"/>
                  </a:solidFill>
                </a:rPr>
                <a:t>Mobil: MESTA 1000</a:t>
              </a:r>
            </a:p>
          </p:txBody>
        </p:sp>
        <p:sp>
          <p:nvSpPr>
            <p:cNvPr id="16" name="ZoneTexte 39">
              <a:extLst>
                <a:ext uri="{FF2B5EF4-FFF2-40B4-BE49-F238E27FC236}">
                  <a16:creationId xmlns:a16="http://schemas.microsoft.com/office/drawing/2014/main" id="{DB1114B2-EA5C-33FE-1218-A005F0F05681}"/>
                </a:ext>
              </a:extLst>
            </p:cNvPr>
            <p:cNvSpPr txBox="1"/>
            <p:nvPr/>
          </p:nvSpPr>
          <p:spPr>
            <a:xfrm>
              <a:off x="904814" y="5151023"/>
              <a:ext cx="1451547" cy="4047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371600">
                <a:defRPr/>
              </a:pPr>
              <a:r>
                <a:rPr lang="es-ES_tradnl" kern="0">
                  <a:solidFill>
                    <a:sysClr val="window" lastClr="FFFFFF">
                      <a:lumMod val="50000"/>
                    </a:sysClr>
                  </a:solidFill>
                </a:rPr>
                <a:t>Velocidad media</a:t>
              </a:r>
            </a:p>
          </p:txBody>
        </p:sp>
        <p:sp>
          <p:nvSpPr>
            <p:cNvPr id="17" name="ZoneTexte 40">
              <a:extLst>
                <a:ext uri="{FF2B5EF4-FFF2-40B4-BE49-F238E27FC236}">
                  <a16:creationId xmlns:a16="http://schemas.microsoft.com/office/drawing/2014/main" id="{905984E6-5009-D549-61AF-9A5F0D7477B4}"/>
                </a:ext>
              </a:extLst>
            </p:cNvPr>
            <p:cNvSpPr txBox="1"/>
            <p:nvPr/>
          </p:nvSpPr>
          <p:spPr>
            <a:xfrm>
              <a:off x="904814" y="5439055"/>
              <a:ext cx="1728192" cy="3541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57175" indent="-257175" defTabSz="1371600">
                <a:buFont typeface="Arial"/>
                <a:buChar char="•"/>
                <a:defRPr/>
              </a:pPr>
              <a:r>
                <a:rPr lang="en-US" sz="1500" kern="0" dirty="0">
                  <a:solidFill>
                    <a:sysClr val="windowText" lastClr="000000"/>
                  </a:solidFill>
                </a:rPr>
                <a:t>MESTA 5000 SMART</a:t>
              </a:r>
            </a:p>
          </p:txBody>
        </p:sp>
        <p:pic>
          <p:nvPicPr>
            <p:cNvPr id="18" name="Image 41">
              <a:extLst>
                <a:ext uri="{FF2B5EF4-FFF2-40B4-BE49-F238E27FC236}">
                  <a16:creationId xmlns:a16="http://schemas.microsoft.com/office/drawing/2014/main" id="{10311C4B-DB14-702F-9EFD-19B19E8DB01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16982" y="5195380"/>
              <a:ext cx="939428" cy="57868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9" name="Rectangle 42">
              <a:extLst>
                <a:ext uri="{FF2B5EF4-FFF2-40B4-BE49-F238E27FC236}">
                  <a16:creationId xmlns:a16="http://schemas.microsoft.com/office/drawing/2014/main" id="{23EA30FD-E59D-F9D7-C4ED-1429E1F4DB95}"/>
                </a:ext>
              </a:extLst>
            </p:cNvPr>
            <p:cNvSpPr/>
            <p:nvPr/>
          </p:nvSpPr>
          <p:spPr>
            <a:xfrm>
              <a:off x="3857142" y="3485266"/>
              <a:ext cx="2304256" cy="288032"/>
            </a:xfrm>
            <a:prstGeom prst="rect">
              <a:avLst/>
            </a:prstGeom>
            <a:solidFill>
              <a:sysClr val="window" lastClr="FFFFFF">
                <a:lumMod val="50000"/>
              </a:sysClr>
            </a:solidFill>
            <a:ln w="317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371600">
                <a:defRPr/>
              </a:pPr>
              <a:r>
                <a:rPr lang="en-US" sz="1650" kern="0" dirty="0">
                  <a:solidFill>
                    <a:srgbClr val="FFFFFF"/>
                  </a:solidFill>
                  <a:latin typeface="Calibri"/>
                  <a:cs typeface="Calibri"/>
                </a:rPr>
                <a:t>SPEED AND RED LIGHT</a:t>
              </a:r>
              <a:endParaRPr lang="en-US" sz="2400" kern="0" dirty="0">
                <a:solidFill>
                  <a:srgbClr val="FFFFFF"/>
                </a:solidFill>
                <a:latin typeface="Calibri"/>
                <a:cs typeface="Calibri"/>
              </a:endParaRPr>
            </a:p>
          </p:txBody>
        </p:sp>
        <p:sp>
          <p:nvSpPr>
            <p:cNvPr id="20" name="Triangle rectangle 43">
              <a:extLst>
                <a:ext uri="{FF2B5EF4-FFF2-40B4-BE49-F238E27FC236}">
                  <a16:creationId xmlns:a16="http://schemas.microsoft.com/office/drawing/2014/main" id="{F8332DDF-59C0-19E9-3F44-DE7E6A9E775E}"/>
                </a:ext>
              </a:extLst>
            </p:cNvPr>
            <p:cNvSpPr/>
            <p:nvPr/>
          </p:nvSpPr>
          <p:spPr>
            <a:xfrm rot="10800000">
              <a:off x="3569110" y="3494839"/>
              <a:ext cx="288032" cy="288032"/>
            </a:xfrm>
            <a:prstGeom prst="rtTriangle">
              <a:avLst/>
            </a:prstGeom>
            <a:solidFill>
              <a:sysClr val="window" lastClr="FFFFFF">
                <a:lumMod val="50000"/>
              </a:sysClr>
            </a:solidFill>
            <a:ln w="9525" cap="flat" cmpd="sng" algn="ctr">
              <a:noFill/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defTabSz="1371600">
                <a:defRPr/>
              </a:pPr>
              <a:endParaRPr lang="en-US" sz="2700" kern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21" name="Rectangle 44">
              <a:extLst>
                <a:ext uri="{FF2B5EF4-FFF2-40B4-BE49-F238E27FC236}">
                  <a16:creationId xmlns:a16="http://schemas.microsoft.com/office/drawing/2014/main" id="{2FBFBF21-BBE0-E7A7-6B96-6D63FEFC6A8A}"/>
                </a:ext>
              </a:extLst>
            </p:cNvPr>
            <p:cNvSpPr/>
            <p:nvPr/>
          </p:nvSpPr>
          <p:spPr>
            <a:xfrm>
              <a:off x="3857142" y="3782871"/>
              <a:ext cx="2304256" cy="2592288"/>
            </a:xfrm>
            <a:prstGeom prst="rect">
              <a:avLst/>
            </a:prstGeom>
            <a:solidFill>
              <a:sysClr val="window" lastClr="FFFFFF"/>
            </a:solidFill>
            <a:ln w="9525" cap="flat" cmpd="sng" algn="ctr">
              <a:solidFill>
                <a:sysClr val="window" lastClr="FFFFFF">
                  <a:lumMod val="50000"/>
                </a:sys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defTabSz="1371600">
                <a:defRPr/>
              </a:pPr>
              <a:endParaRPr lang="en-US" sz="2700" kern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22" name="ZoneTexte 46">
              <a:extLst>
                <a:ext uri="{FF2B5EF4-FFF2-40B4-BE49-F238E27FC236}">
                  <a16:creationId xmlns:a16="http://schemas.microsoft.com/office/drawing/2014/main" id="{39BAD38D-542F-DA6B-D9B8-8C8B4519F0C5}"/>
                </a:ext>
              </a:extLst>
            </p:cNvPr>
            <p:cNvSpPr txBox="1"/>
            <p:nvPr/>
          </p:nvSpPr>
          <p:spPr>
            <a:xfrm>
              <a:off x="4835579" y="3861519"/>
              <a:ext cx="1244031" cy="3794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371600">
                <a:defRPr/>
              </a:pPr>
              <a:r>
                <a:rPr lang="en-US" sz="1650" kern="0" dirty="0">
                  <a:solidFill>
                    <a:sysClr val="windowText" lastClr="000000"/>
                  </a:solidFill>
                </a:rPr>
                <a:t>MESTA FUSION</a:t>
              </a:r>
            </a:p>
          </p:txBody>
        </p:sp>
        <p:pic>
          <p:nvPicPr>
            <p:cNvPr id="23" name="Image 47">
              <a:extLst>
                <a:ext uri="{FF2B5EF4-FFF2-40B4-BE49-F238E27FC236}">
                  <a16:creationId xmlns:a16="http://schemas.microsoft.com/office/drawing/2014/main" id="{8EF2806B-CA99-234C-CAB3-4B1CDED73CF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377422" y="3494839"/>
              <a:ext cx="2592288" cy="288032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4" name="Image 25" descr="Macintosh HD:Users:g207621:Downloads:image001.png">
              <a:extLst>
                <a:ext uri="{FF2B5EF4-FFF2-40B4-BE49-F238E27FC236}">
                  <a16:creationId xmlns:a16="http://schemas.microsoft.com/office/drawing/2014/main" id="{73CAF420-254A-EDC2-33C7-189E5C0CBC48}"/>
                </a:ext>
              </a:extLst>
            </p:cNvPr>
            <p:cNvPicPr/>
            <p:nvPr/>
          </p:nvPicPr>
          <p:blipFill rotWithShape="1"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984265" y="4131128"/>
              <a:ext cx="971550" cy="215857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53640926-AAD7-44d8-BBD7-CCE9431645EC}">
                <a14:shadowObscured xmlns:a14="http://schemas.microsoft.com/office/drawing/2010/main" xmlns=""/>
              </a:ext>
              <a:ext uri="{FAA26D3D-D897-4be2-8F04-BA451C77F1D7}">
                <ma14:placeholderFlag xmlns:ma14="http://schemas.microsoft.com/office/mac/drawingml/2011/main" xmlns=""/>
              </a:ext>
            </a:extLst>
          </p:spPr>
        </p:pic>
      </p:grpSp>
      <p:grpSp>
        <p:nvGrpSpPr>
          <p:cNvPr id="26" name="Grupo 25">
            <a:extLst>
              <a:ext uri="{FF2B5EF4-FFF2-40B4-BE49-F238E27FC236}">
                <a16:creationId xmlns:a16="http://schemas.microsoft.com/office/drawing/2014/main" id="{F1DC21AD-3817-DDAB-3FC9-A15173CA6734}"/>
              </a:ext>
            </a:extLst>
          </p:cNvPr>
          <p:cNvGrpSpPr/>
          <p:nvPr/>
        </p:nvGrpSpPr>
        <p:grpSpPr>
          <a:xfrm>
            <a:off x="816209" y="5823111"/>
            <a:ext cx="10706727" cy="3862923"/>
            <a:chOff x="1562267" y="2532092"/>
            <a:chExt cx="8959959" cy="3875408"/>
          </a:xfrm>
        </p:grpSpPr>
        <p:pic>
          <p:nvPicPr>
            <p:cNvPr id="27" name="Imagen 26">
              <a:extLst>
                <a:ext uri="{FF2B5EF4-FFF2-40B4-BE49-F238E27FC236}">
                  <a16:creationId xmlns:a16="http://schemas.microsoft.com/office/drawing/2014/main" id="{BBFA9441-453E-56E3-12FF-5519A77BC7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62267" y="2532092"/>
              <a:ext cx="8363611" cy="3875408"/>
            </a:xfrm>
            <a:prstGeom prst="rect">
              <a:avLst/>
            </a:prstGeom>
          </p:spPr>
        </p:pic>
        <p:pic>
          <p:nvPicPr>
            <p:cNvPr id="28" name="FE276999.131114151341.05372_VIDEO_01.MP4">
              <a:hlinkClick r:id="" action="ppaction://media"/>
              <a:extLst>
                <a:ext uri="{FF2B5EF4-FFF2-40B4-BE49-F238E27FC236}">
                  <a16:creationId xmlns:a16="http://schemas.microsoft.com/office/drawing/2014/main" id="{EB206D52-C228-51C6-EE31-5EE601E8D8F5}"/>
                </a:ext>
              </a:extLst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13"/>
            <a:stretch>
              <a:fillRect/>
            </a:stretch>
          </p:blipFill>
          <p:spPr>
            <a:xfrm>
              <a:off x="6203555" y="2535341"/>
              <a:ext cx="4318671" cy="2411258"/>
            </a:xfrm>
            <a:prstGeom prst="rect">
              <a:avLst/>
            </a:prstGeom>
            <a:ln w="38100" cmpd="sng">
              <a:solidFill>
                <a:srgbClr val="FF0000"/>
              </a:solidFill>
            </a:ln>
          </p:spPr>
        </p:pic>
      </p:grpSp>
      <p:grpSp>
        <p:nvGrpSpPr>
          <p:cNvPr id="30" name="Grupo 29">
            <a:extLst>
              <a:ext uri="{FF2B5EF4-FFF2-40B4-BE49-F238E27FC236}">
                <a16:creationId xmlns:a16="http://schemas.microsoft.com/office/drawing/2014/main" id="{99CAF4A0-8387-83F7-D25E-8A6C5C2CD210}"/>
              </a:ext>
            </a:extLst>
          </p:cNvPr>
          <p:cNvGrpSpPr/>
          <p:nvPr/>
        </p:nvGrpSpPr>
        <p:grpSpPr>
          <a:xfrm>
            <a:off x="12211268" y="1759736"/>
            <a:ext cx="5843183" cy="6924816"/>
            <a:chOff x="3192234" y="95250"/>
            <a:chExt cx="5660137" cy="5967131"/>
          </a:xfrm>
        </p:grpSpPr>
        <p:pic>
          <p:nvPicPr>
            <p:cNvPr id="31" name="Imagen 4" descr="Captura de pantalla 2016-02-16 15.04.36.png">
              <a:extLst>
                <a:ext uri="{FF2B5EF4-FFF2-40B4-BE49-F238E27FC236}">
                  <a16:creationId xmlns:a16="http://schemas.microsoft.com/office/drawing/2014/main" id="{8F662C95-FF2B-5EF7-57A4-FD87454591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192234" y="95250"/>
              <a:ext cx="5660137" cy="269557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Imagen 31" descr="Captura de pantalla 2016-02-16 15.04.36.png">
              <a:extLst>
                <a:ext uri="{FF2B5EF4-FFF2-40B4-BE49-F238E27FC236}">
                  <a16:creationId xmlns:a16="http://schemas.microsoft.com/office/drawing/2014/main" id="{348EC53F-D70B-6AAA-B4CA-22D00828B5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258041" y="2790826"/>
              <a:ext cx="5571320" cy="184545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Imagen 4" descr="Captura de pantalla 2016-02-16 15.04.36.png">
              <a:extLst>
                <a:ext uri="{FF2B5EF4-FFF2-40B4-BE49-F238E27FC236}">
                  <a16:creationId xmlns:a16="http://schemas.microsoft.com/office/drawing/2014/main" id="{3A5D60AB-ECC7-A922-C8F3-56C17BB865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258041" y="4767557"/>
              <a:ext cx="5571320" cy="129482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05526180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8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29"/>
            <a:ext cx="18294101" cy="10283571"/>
          </a:xfrm>
          <a:prstGeom prst="rect">
            <a:avLst/>
          </a:prstGeom>
        </p:spPr>
      </p:pic>
      <p:sp>
        <p:nvSpPr>
          <p:cNvPr id="3" name="Google Shape;168;p3">
            <a:extLst>
              <a:ext uri="{FF2B5EF4-FFF2-40B4-BE49-F238E27FC236}">
                <a16:creationId xmlns:a16="http://schemas.microsoft.com/office/drawing/2014/main" id="{EEC4C8AC-50A8-48D1-88C7-A5D88DAA6045}"/>
              </a:ext>
            </a:extLst>
          </p:cNvPr>
          <p:cNvSpPr txBox="1"/>
          <p:nvPr/>
        </p:nvSpPr>
        <p:spPr>
          <a:xfrm>
            <a:off x="1506449" y="653865"/>
            <a:ext cx="9704889" cy="877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pPr lvl="0"/>
            <a:r>
              <a:rPr lang="es-CO" sz="4800" b="1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REGISTRO DE INFRACCIONES</a:t>
            </a:r>
            <a:endParaRPr lang="es-CO" sz="4800" dirty="0">
              <a:solidFill>
                <a:schemeClr val="bg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548800C-197A-7C4B-61F2-E26C202350BF}"/>
              </a:ext>
            </a:extLst>
          </p:cNvPr>
          <p:cNvSpPr txBox="1"/>
          <p:nvPr/>
        </p:nvSpPr>
        <p:spPr>
          <a:xfrm>
            <a:off x="1839298" y="6796402"/>
            <a:ext cx="644504" cy="11541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>
            <a:defPPr>
              <a:defRPr lang="es-419"/>
            </a:defPPr>
            <a:lvl1pPr marR="0" lvl="0" indent="0"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accent1"/>
                </a:solidFill>
                <a:latin typeface="Montserrat"/>
                <a:ea typeface="Montserrat"/>
                <a:cs typeface="Montserrat"/>
              </a:defRPr>
            </a:lvl1pPr>
          </a:lstStyle>
          <a:p>
            <a:r>
              <a:rPr lang="es-CO" sz="6600" dirty="0">
                <a:solidFill>
                  <a:srgbClr val="202135"/>
                </a:solidFill>
              </a:rPr>
              <a:t>1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6548800C-197A-7C4B-61F2-E26C202350BF}"/>
              </a:ext>
            </a:extLst>
          </p:cNvPr>
          <p:cNvSpPr txBox="1"/>
          <p:nvPr/>
        </p:nvSpPr>
        <p:spPr>
          <a:xfrm>
            <a:off x="5279122" y="5087246"/>
            <a:ext cx="644504" cy="11541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>
            <a:defPPr>
              <a:defRPr lang="es-419"/>
            </a:defPPr>
            <a:lvl1pPr marR="0" lvl="0" indent="0"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accent1"/>
                </a:solidFill>
                <a:latin typeface="Montserrat"/>
                <a:ea typeface="Montserrat"/>
                <a:cs typeface="Montserrat"/>
              </a:defRPr>
            </a:lvl1pPr>
          </a:lstStyle>
          <a:p>
            <a:r>
              <a:rPr lang="es-CO" sz="6600" dirty="0">
                <a:solidFill>
                  <a:srgbClr val="202135"/>
                </a:solidFill>
              </a:rPr>
              <a:t>2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6548800C-197A-7C4B-61F2-E26C202350BF}"/>
              </a:ext>
            </a:extLst>
          </p:cNvPr>
          <p:cNvSpPr txBox="1"/>
          <p:nvPr/>
        </p:nvSpPr>
        <p:spPr>
          <a:xfrm>
            <a:off x="8721770" y="6776516"/>
            <a:ext cx="644504" cy="11541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>
            <a:defPPr>
              <a:defRPr lang="es-419"/>
            </a:defPPr>
            <a:lvl1pPr marR="0" lvl="0" indent="0"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accent1"/>
                </a:solidFill>
                <a:latin typeface="Montserrat"/>
                <a:ea typeface="Montserrat"/>
                <a:cs typeface="Montserrat"/>
              </a:defRPr>
            </a:lvl1pPr>
          </a:lstStyle>
          <a:p>
            <a:r>
              <a:rPr lang="es-CO" sz="6600" dirty="0">
                <a:solidFill>
                  <a:srgbClr val="202135"/>
                </a:solidFill>
              </a:rPr>
              <a:t>3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6548800C-197A-7C4B-61F2-E26C202350BF}"/>
              </a:ext>
            </a:extLst>
          </p:cNvPr>
          <p:cNvSpPr txBox="1"/>
          <p:nvPr/>
        </p:nvSpPr>
        <p:spPr>
          <a:xfrm>
            <a:off x="12121562" y="5049785"/>
            <a:ext cx="644504" cy="11541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>
            <a:defPPr>
              <a:defRPr lang="es-419"/>
            </a:defPPr>
            <a:lvl1pPr marR="0" lvl="0" indent="0"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accent1"/>
                </a:solidFill>
                <a:latin typeface="Montserrat"/>
                <a:ea typeface="Montserrat"/>
                <a:cs typeface="Montserrat"/>
              </a:defRPr>
            </a:lvl1pPr>
          </a:lstStyle>
          <a:p>
            <a:r>
              <a:rPr lang="es-CO" sz="6600" dirty="0">
                <a:solidFill>
                  <a:srgbClr val="202135"/>
                </a:solidFill>
              </a:rPr>
              <a:t>4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6548800C-197A-7C4B-61F2-E26C202350BF}"/>
              </a:ext>
            </a:extLst>
          </p:cNvPr>
          <p:cNvSpPr txBox="1"/>
          <p:nvPr/>
        </p:nvSpPr>
        <p:spPr>
          <a:xfrm>
            <a:off x="15643999" y="6875914"/>
            <a:ext cx="644504" cy="11541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>
            <a:defPPr>
              <a:defRPr lang="es-419"/>
            </a:defPPr>
            <a:lvl1pPr marR="0" lvl="0" indent="0"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accent1"/>
                </a:solidFill>
                <a:latin typeface="Montserrat"/>
                <a:ea typeface="Montserrat"/>
                <a:cs typeface="Montserrat"/>
              </a:defRPr>
            </a:lvl1pPr>
          </a:lstStyle>
          <a:p>
            <a:r>
              <a:rPr lang="es-CO" sz="6600" dirty="0">
                <a:solidFill>
                  <a:srgbClr val="202135"/>
                </a:solidFill>
              </a:rPr>
              <a:t>5</a:t>
            </a:r>
          </a:p>
        </p:txBody>
      </p:sp>
      <p:sp>
        <p:nvSpPr>
          <p:cNvPr id="11" name="Google Shape;228;p4"/>
          <p:cNvSpPr txBox="1"/>
          <p:nvPr/>
        </p:nvSpPr>
        <p:spPr>
          <a:xfrm>
            <a:off x="3991491" y="6736760"/>
            <a:ext cx="3246540" cy="720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pPr lvl="0" algn="ctr">
              <a:lnSpc>
                <a:spcPct val="90000"/>
              </a:lnSpc>
            </a:pPr>
            <a:r>
              <a:rPr lang="es-PA" sz="2100" dirty="0">
                <a:solidFill>
                  <a:schemeClr val="bg1"/>
                </a:solidFill>
              </a:rPr>
              <a:t>Estadísticas y reportes de accidentes de tránsito</a:t>
            </a:r>
            <a:endParaRPr lang="es-MX" sz="2100" b="1" dirty="0">
              <a:solidFill>
                <a:schemeClr val="bg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" name="Google Shape;228;p4"/>
          <p:cNvSpPr txBox="1"/>
          <p:nvPr/>
        </p:nvSpPr>
        <p:spPr>
          <a:xfrm>
            <a:off x="538278" y="8418245"/>
            <a:ext cx="3246540" cy="10109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pPr lvl="0" algn="ctr">
              <a:lnSpc>
                <a:spcPct val="90000"/>
              </a:lnSpc>
            </a:pPr>
            <a:r>
              <a:rPr lang="es-ES" sz="2100" dirty="0">
                <a:solidFill>
                  <a:schemeClr val="bg1"/>
                </a:solidFill>
              </a:rPr>
              <a:t>Visualización de los accidentes reportados y su georreferenciación</a:t>
            </a:r>
            <a:endParaRPr lang="es-MX" sz="2100" dirty="0">
              <a:solidFill>
                <a:schemeClr val="bg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" name="Google Shape;228;p4"/>
          <p:cNvSpPr txBox="1"/>
          <p:nvPr/>
        </p:nvSpPr>
        <p:spPr>
          <a:xfrm>
            <a:off x="7547565" y="8418245"/>
            <a:ext cx="3246540" cy="720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pPr lvl="0" algn="ctr">
              <a:lnSpc>
                <a:spcPct val="90000"/>
              </a:lnSpc>
            </a:pPr>
            <a:r>
              <a:rPr lang="es-PA" sz="2100" dirty="0">
                <a:solidFill>
                  <a:schemeClr val="bg1"/>
                </a:solidFill>
              </a:rPr>
              <a:t>Administración de usuarios. </a:t>
            </a:r>
            <a:endParaRPr lang="es-MX" sz="2100" b="1" dirty="0">
              <a:solidFill>
                <a:schemeClr val="bg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" name="Google Shape;228;p4"/>
          <p:cNvSpPr txBox="1"/>
          <p:nvPr/>
        </p:nvSpPr>
        <p:spPr>
          <a:xfrm>
            <a:off x="11142795" y="6688020"/>
            <a:ext cx="3246540" cy="10109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pPr lvl="0" algn="ctr">
              <a:lnSpc>
                <a:spcPct val="90000"/>
              </a:lnSpc>
            </a:pPr>
            <a:r>
              <a:rPr lang="es-ES" sz="2100" dirty="0">
                <a:solidFill>
                  <a:schemeClr val="bg1"/>
                </a:solidFill>
              </a:rPr>
              <a:t>Administración de formularios y agrupación por categorías.</a:t>
            </a:r>
            <a:endParaRPr lang="es-MX" sz="2100" dirty="0">
              <a:solidFill>
                <a:schemeClr val="bg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" name="Google Shape;228;p4"/>
          <p:cNvSpPr txBox="1"/>
          <p:nvPr/>
        </p:nvSpPr>
        <p:spPr>
          <a:xfrm>
            <a:off x="14453961" y="8418245"/>
            <a:ext cx="3246540" cy="10109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pPr lvl="0" algn="ctr">
              <a:lnSpc>
                <a:spcPct val="90000"/>
              </a:lnSpc>
            </a:pPr>
            <a:r>
              <a:rPr lang="es-ES" sz="2100" dirty="0">
                <a:solidFill>
                  <a:schemeClr val="bg1"/>
                </a:solidFill>
              </a:rPr>
              <a:t>Visualización del uso de la aplicación por parte de los agentes de transito</a:t>
            </a:r>
            <a:endParaRPr lang="es-MX" sz="2100" dirty="0">
              <a:solidFill>
                <a:schemeClr val="bg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3D360A77-5DFF-BF6E-451F-C823E7ACEC60}"/>
              </a:ext>
            </a:extLst>
          </p:cNvPr>
          <p:cNvSpPr txBox="1"/>
          <p:nvPr/>
        </p:nvSpPr>
        <p:spPr>
          <a:xfrm>
            <a:off x="1292021" y="3685286"/>
            <a:ext cx="1013374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PA" sz="3600" dirty="0">
                <a:solidFill>
                  <a:schemeClr val="bg1"/>
                </a:solidFill>
                <a:latin typeface="Montserrat"/>
              </a:rPr>
              <a:t>Informe Policial de Accidentes de Tránsito </a:t>
            </a:r>
          </a:p>
        </p:txBody>
      </p:sp>
      <p:sp>
        <p:nvSpPr>
          <p:cNvPr id="18" name="Google Shape;168;p3">
            <a:extLst>
              <a:ext uri="{FF2B5EF4-FFF2-40B4-BE49-F238E27FC236}">
                <a16:creationId xmlns:a16="http://schemas.microsoft.com/office/drawing/2014/main" id="{5F21D9CF-4287-2157-1EE1-8184673D45CA}"/>
              </a:ext>
            </a:extLst>
          </p:cNvPr>
          <p:cNvSpPr txBox="1"/>
          <p:nvPr/>
        </p:nvSpPr>
        <p:spPr>
          <a:xfrm>
            <a:off x="1384173" y="2151975"/>
            <a:ext cx="3026463" cy="11541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pPr lvl="0"/>
            <a:r>
              <a:rPr lang="es-CO" sz="6600" b="1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IPAT</a:t>
            </a:r>
            <a:endParaRPr lang="es-CO" sz="6600" dirty="0">
              <a:solidFill>
                <a:schemeClr val="bg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2E33C24B-9EF0-308B-F2ED-EBCB31ABE470}"/>
              </a:ext>
            </a:extLst>
          </p:cNvPr>
          <p:cNvSpPr txBox="1"/>
          <p:nvPr/>
        </p:nvSpPr>
        <p:spPr>
          <a:xfrm>
            <a:off x="13759456" y="1131968"/>
            <a:ext cx="424615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PA" dirty="0">
                <a:solidFill>
                  <a:schemeClr val="bg1"/>
                </a:solidFill>
              </a:rPr>
              <a:t>Para uso de los agentes de tránsito que reportan las características de los accidentes de tránsito 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BDB4CD98-CA86-C9F3-87D7-6B7DD9975494}"/>
              </a:ext>
            </a:extLst>
          </p:cNvPr>
          <p:cNvSpPr txBox="1"/>
          <p:nvPr/>
        </p:nvSpPr>
        <p:spPr>
          <a:xfrm>
            <a:off x="13759457" y="2352276"/>
            <a:ext cx="4246154" cy="8540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650" dirty="0">
                <a:solidFill>
                  <a:schemeClr val="bg1"/>
                </a:solidFill>
              </a:rPr>
              <a:t>Módulo administrativo donde se parametrizan y visualizan los datos necesarios para el correcto funcionamiento</a:t>
            </a:r>
            <a:endParaRPr lang="es-PA" sz="1650" dirty="0">
              <a:solidFill>
                <a:schemeClr val="bg1"/>
              </a:solidFill>
            </a:endParaRP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CF1013B4-C10A-2494-82A1-A25315AC7338}"/>
              </a:ext>
            </a:extLst>
          </p:cNvPr>
          <p:cNvSpPr txBox="1"/>
          <p:nvPr/>
        </p:nvSpPr>
        <p:spPr>
          <a:xfrm>
            <a:off x="13799035" y="3482168"/>
            <a:ext cx="4246154" cy="8540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650" dirty="0">
                <a:solidFill>
                  <a:schemeClr val="bg1"/>
                </a:solidFill>
              </a:rPr>
              <a:t>Componente que centraliza, gestiona las peticiones de los dos componentes anteriores y guarda la información de manera persistente</a:t>
            </a:r>
            <a:endParaRPr lang="es-PA" sz="1650" dirty="0">
              <a:solidFill>
                <a:schemeClr val="bg1"/>
              </a:solidFill>
            </a:endParaRPr>
          </a:p>
        </p:txBody>
      </p:sp>
      <p:pic>
        <p:nvPicPr>
          <p:cNvPr id="27" name="Imagen 26">
            <a:extLst>
              <a:ext uri="{FF2B5EF4-FFF2-40B4-BE49-F238E27FC236}">
                <a16:creationId xmlns:a16="http://schemas.microsoft.com/office/drawing/2014/main" id="{4B18DF98-5C15-7953-4048-B768C411DDA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813" b="89844" l="9954" r="89931">
                        <a14:foregroundMark x1="45486" y1="12109" x2="51968" y2="7813"/>
                        <a14:foregroundMark x1="82407" y1="11328" x2="86111" y2="36328"/>
                        <a14:foregroundMark x1="13426" y1="10547" x2="15741" y2="36719"/>
                      </a14:backgroundRemoval>
                    </a14:imgEffect>
                  </a14:imgLayer>
                </a14:imgProps>
              </a:ext>
            </a:extLst>
          </a:blip>
          <a:srcRect r="74570"/>
          <a:stretch/>
        </p:blipFill>
        <p:spPr>
          <a:xfrm>
            <a:off x="12326630" y="676253"/>
            <a:ext cx="1842251" cy="2261994"/>
          </a:xfrm>
          <a:prstGeom prst="rect">
            <a:avLst/>
          </a:prstGeom>
        </p:spPr>
      </p:pic>
      <p:pic>
        <p:nvPicPr>
          <p:cNvPr id="28" name="Imagen 27">
            <a:extLst>
              <a:ext uri="{FF2B5EF4-FFF2-40B4-BE49-F238E27FC236}">
                <a16:creationId xmlns:a16="http://schemas.microsoft.com/office/drawing/2014/main" id="{9D56F947-771A-4AC2-D0A9-A0871F54D95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813" b="89844" l="9954" r="89931">
                        <a14:foregroundMark x1="45486" y1="12109" x2="51968" y2="7813"/>
                        <a14:foregroundMark x1="82407" y1="11328" x2="86111" y2="36328"/>
                        <a14:foregroundMark x1="13426" y1="10547" x2="15741" y2="36719"/>
                      </a14:backgroundRemoval>
                    </a14:imgEffect>
                  </a14:imgLayer>
                </a14:imgProps>
              </a:ext>
            </a:extLst>
          </a:blip>
          <a:srcRect l="41763" r="42274" b="53621"/>
          <a:stretch/>
        </p:blipFill>
        <p:spPr>
          <a:xfrm>
            <a:off x="12809941" y="1962357"/>
            <a:ext cx="1156448" cy="1049091"/>
          </a:xfrm>
          <a:prstGeom prst="rect">
            <a:avLst/>
          </a:prstGeom>
        </p:spPr>
      </p:pic>
      <p:pic>
        <p:nvPicPr>
          <p:cNvPr id="29" name="Imagen 28">
            <a:extLst>
              <a:ext uri="{FF2B5EF4-FFF2-40B4-BE49-F238E27FC236}">
                <a16:creationId xmlns:a16="http://schemas.microsoft.com/office/drawing/2014/main" id="{78216E81-EADD-8E51-D132-693F260701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813" b="89844" l="9954" r="89931">
                        <a14:foregroundMark x1="45486" y1="12109" x2="51968" y2="7813"/>
                        <a14:foregroundMark x1="82407" y1="11328" x2="86111" y2="36328"/>
                        <a14:foregroundMark x1="13426" y1="10547" x2="15741" y2="36719"/>
                      </a14:backgroundRemoval>
                    </a14:imgEffect>
                  </a14:imgLayer>
                </a14:imgProps>
              </a:ext>
            </a:extLst>
          </a:blip>
          <a:srcRect l="76010" r="8027"/>
          <a:stretch/>
        </p:blipFill>
        <p:spPr>
          <a:xfrm>
            <a:off x="12858593" y="3136854"/>
            <a:ext cx="1156448" cy="2261994"/>
          </a:xfrm>
          <a:prstGeom prst="rect">
            <a:avLst/>
          </a:prstGeom>
        </p:spPr>
      </p:pic>
      <p:sp>
        <p:nvSpPr>
          <p:cNvPr id="30" name="CuadroTexto 29">
            <a:extLst>
              <a:ext uri="{FF2B5EF4-FFF2-40B4-BE49-F238E27FC236}">
                <a16:creationId xmlns:a16="http://schemas.microsoft.com/office/drawing/2014/main" id="{83E76324-7E86-3389-44BB-7120839F2ECA}"/>
              </a:ext>
            </a:extLst>
          </p:cNvPr>
          <p:cNvSpPr txBox="1"/>
          <p:nvPr/>
        </p:nvSpPr>
        <p:spPr>
          <a:xfrm>
            <a:off x="13863464" y="3086755"/>
            <a:ext cx="2157770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A" sz="2700" dirty="0">
                <a:solidFill>
                  <a:srgbClr val="FFFF00"/>
                </a:solidFill>
              </a:rPr>
              <a:t>Base de Datos</a:t>
            </a: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16A4C814-225F-99A5-D6FC-937F0BDDC4EB}"/>
              </a:ext>
            </a:extLst>
          </p:cNvPr>
          <p:cNvSpPr txBox="1"/>
          <p:nvPr/>
        </p:nvSpPr>
        <p:spPr>
          <a:xfrm>
            <a:off x="13799034" y="681217"/>
            <a:ext cx="744114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A" sz="2700" dirty="0">
                <a:solidFill>
                  <a:srgbClr val="FFFF00"/>
                </a:solidFill>
              </a:rPr>
              <a:t>APP</a:t>
            </a: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400A0E50-4019-2666-9932-6E76881D7B34}"/>
              </a:ext>
            </a:extLst>
          </p:cNvPr>
          <p:cNvSpPr txBox="1"/>
          <p:nvPr/>
        </p:nvSpPr>
        <p:spPr>
          <a:xfrm>
            <a:off x="13759455" y="1949872"/>
            <a:ext cx="1359668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A" sz="2700" dirty="0">
                <a:solidFill>
                  <a:srgbClr val="FFFF00"/>
                </a:solidFill>
              </a:rPr>
              <a:t>Servidor</a:t>
            </a:r>
          </a:p>
        </p:txBody>
      </p:sp>
    </p:spTree>
    <p:extLst>
      <p:ext uri="{BB962C8B-B14F-4D97-AF65-F5344CB8AC3E}">
        <p14:creationId xmlns:p14="http://schemas.microsoft.com/office/powerpoint/2010/main" val="18874143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29"/>
            <a:ext cx="18294101" cy="10283571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6548800C-197A-7C4B-61F2-E26C202350BF}"/>
              </a:ext>
            </a:extLst>
          </p:cNvPr>
          <p:cNvSpPr txBox="1"/>
          <p:nvPr/>
        </p:nvSpPr>
        <p:spPr>
          <a:xfrm>
            <a:off x="1779664" y="6836158"/>
            <a:ext cx="644504" cy="11541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>
            <a:defPPr>
              <a:defRPr lang="es-419"/>
            </a:defPPr>
            <a:lvl1pPr marR="0" lvl="0" indent="0"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accent1"/>
                </a:solidFill>
                <a:latin typeface="Montserrat"/>
                <a:ea typeface="Montserrat"/>
                <a:cs typeface="Montserrat"/>
              </a:defRPr>
            </a:lvl1pPr>
          </a:lstStyle>
          <a:p>
            <a:r>
              <a:rPr lang="es-CO" sz="6600" dirty="0">
                <a:solidFill>
                  <a:srgbClr val="202135"/>
                </a:solidFill>
              </a:rPr>
              <a:t>6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6548800C-197A-7C4B-61F2-E26C202350BF}"/>
              </a:ext>
            </a:extLst>
          </p:cNvPr>
          <p:cNvSpPr txBox="1"/>
          <p:nvPr/>
        </p:nvSpPr>
        <p:spPr>
          <a:xfrm>
            <a:off x="5259244" y="5146880"/>
            <a:ext cx="644504" cy="11541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>
            <a:defPPr>
              <a:defRPr lang="es-419"/>
            </a:defPPr>
            <a:lvl1pPr marR="0" lvl="0" indent="0"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accent1"/>
                </a:solidFill>
                <a:latin typeface="Montserrat"/>
                <a:ea typeface="Montserrat"/>
                <a:cs typeface="Montserrat"/>
              </a:defRPr>
            </a:lvl1pPr>
          </a:lstStyle>
          <a:p>
            <a:r>
              <a:rPr lang="es-CO" sz="6600" dirty="0">
                <a:solidFill>
                  <a:srgbClr val="202135"/>
                </a:solidFill>
              </a:rPr>
              <a:t>7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6548800C-197A-7C4B-61F2-E26C202350BF}"/>
              </a:ext>
            </a:extLst>
          </p:cNvPr>
          <p:cNvSpPr txBox="1"/>
          <p:nvPr/>
        </p:nvSpPr>
        <p:spPr>
          <a:xfrm>
            <a:off x="8682014" y="6776516"/>
            <a:ext cx="644504" cy="11541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>
            <a:defPPr>
              <a:defRPr lang="es-419"/>
            </a:defPPr>
            <a:lvl1pPr marR="0" lvl="0" indent="0"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accent1"/>
                </a:solidFill>
                <a:latin typeface="Montserrat"/>
                <a:ea typeface="Montserrat"/>
                <a:cs typeface="Montserrat"/>
              </a:defRPr>
            </a:lvl1pPr>
          </a:lstStyle>
          <a:p>
            <a:r>
              <a:rPr lang="es-CO" sz="6600" dirty="0">
                <a:solidFill>
                  <a:srgbClr val="202135"/>
                </a:solidFill>
              </a:rPr>
              <a:t>8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6548800C-197A-7C4B-61F2-E26C202350BF}"/>
              </a:ext>
            </a:extLst>
          </p:cNvPr>
          <p:cNvSpPr txBox="1"/>
          <p:nvPr/>
        </p:nvSpPr>
        <p:spPr>
          <a:xfrm>
            <a:off x="12240830" y="5105459"/>
            <a:ext cx="644504" cy="11541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>
            <a:defPPr>
              <a:defRPr lang="es-419"/>
            </a:defPPr>
            <a:lvl1pPr marR="0" lvl="0" indent="0"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accent1"/>
                </a:solidFill>
                <a:latin typeface="Montserrat"/>
                <a:ea typeface="Montserrat"/>
                <a:cs typeface="Montserrat"/>
              </a:defRPr>
            </a:lvl1pPr>
          </a:lstStyle>
          <a:p>
            <a:r>
              <a:rPr lang="es-CO" sz="6600" dirty="0">
                <a:solidFill>
                  <a:srgbClr val="202135"/>
                </a:solidFill>
              </a:rPr>
              <a:t>9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6548800C-197A-7C4B-61F2-E26C202350BF}"/>
              </a:ext>
            </a:extLst>
          </p:cNvPr>
          <p:cNvSpPr txBox="1"/>
          <p:nvPr/>
        </p:nvSpPr>
        <p:spPr>
          <a:xfrm>
            <a:off x="15490726" y="6948698"/>
            <a:ext cx="1173011" cy="11541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>
            <a:defPPr>
              <a:defRPr lang="es-419"/>
            </a:defPPr>
            <a:lvl1pPr marR="0" lvl="0" indent="0"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accent1"/>
                </a:solidFill>
                <a:latin typeface="Montserrat"/>
                <a:ea typeface="Montserrat"/>
                <a:cs typeface="Montserrat"/>
              </a:defRPr>
            </a:lvl1pPr>
          </a:lstStyle>
          <a:p>
            <a:r>
              <a:rPr lang="es-CO" sz="6600" dirty="0">
                <a:solidFill>
                  <a:srgbClr val="202135"/>
                </a:solidFill>
              </a:rPr>
              <a:t>10</a:t>
            </a:r>
          </a:p>
        </p:txBody>
      </p:sp>
      <p:sp>
        <p:nvSpPr>
          <p:cNvPr id="11" name="Google Shape;228;p4"/>
          <p:cNvSpPr txBox="1"/>
          <p:nvPr/>
        </p:nvSpPr>
        <p:spPr>
          <a:xfrm>
            <a:off x="3991491" y="6736760"/>
            <a:ext cx="3246540" cy="1301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pPr lvl="0" algn="ctr">
              <a:lnSpc>
                <a:spcPct val="90000"/>
              </a:lnSpc>
            </a:pPr>
            <a:r>
              <a:rPr lang="es-ES" sz="2100" dirty="0">
                <a:solidFill>
                  <a:schemeClr val="bg1"/>
                </a:solidFill>
              </a:rPr>
              <a:t>Canal de comunicaciones entre la administración del sistema y los agentes de tránsito</a:t>
            </a:r>
            <a:endParaRPr lang="es-MX" sz="2100" b="1" dirty="0">
              <a:solidFill>
                <a:schemeClr val="bg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" name="Google Shape;228;p4"/>
          <p:cNvSpPr txBox="1"/>
          <p:nvPr/>
        </p:nvSpPr>
        <p:spPr>
          <a:xfrm>
            <a:off x="538278" y="8418245"/>
            <a:ext cx="3246540" cy="10109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pPr lvl="0" algn="ctr">
              <a:lnSpc>
                <a:spcPct val="90000"/>
              </a:lnSpc>
            </a:pPr>
            <a:r>
              <a:rPr lang="es-ES" sz="2100" dirty="0">
                <a:solidFill>
                  <a:schemeClr val="bg1"/>
                </a:solidFill>
              </a:rPr>
              <a:t>Visualización de los accidentes reportados y su georreferenciación</a:t>
            </a:r>
            <a:endParaRPr lang="es-MX" sz="2100" b="1" dirty="0">
              <a:solidFill>
                <a:schemeClr val="bg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" name="Google Shape;228;p4"/>
          <p:cNvSpPr txBox="1"/>
          <p:nvPr/>
        </p:nvSpPr>
        <p:spPr>
          <a:xfrm>
            <a:off x="7547565" y="8418245"/>
            <a:ext cx="3246540" cy="10109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pPr lvl="0" algn="ctr">
              <a:lnSpc>
                <a:spcPct val="90000"/>
              </a:lnSpc>
            </a:pPr>
            <a:r>
              <a:rPr lang="es-PA" sz="2100" dirty="0">
                <a:solidFill>
                  <a:schemeClr val="bg1"/>
                </a:solidFill>
              </a:rPr>
              <a:t>Reportar accidentes de tránsito y todas sus características</a:t>
            </a:r>
            <a:endParaRPr lang="es-MX" sz="2100" b="1" dirty="0">
              <a:solidFill>
                <a:schemeClr val="bg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" name="Google Shape;228;p4"/>
          <p:cNvSpPr txBox="1"/>
          <p:nvPr/>
        </p:nvSpPr>
        <p:spPr>
          <a:xfrm>
            <a:off x="11142795" y="6688021"/>
            <a:ext cx="3246540" cy="10109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pPr lvl="0" algn="ctr">
              <a:lnSpc>
                <a:spcPct val="90000"/>
              </a:lnSpc>
            </a:pPr>
            <a:r>
              <a:rPr lang="es-MX" sz="2100" b="1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GENERACIÓN DE </a:t>
            </a:r>
            <a:r>
              <a:rPr lang="es-MX" sz="2100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CULTURA </a:t>
            </a:r>
            <a:r>
              <a:rPr lang="es-MX" sz="2100" b="1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CIUDADANA</a:t>
            </a:r>
          </a:p>
        </p:txBody>
      </p:sp>
      <p:sp>
        <p:nvSpPr>
          <p:cNvPr id="15" name="Google Shape;228;p4"/>
          <p:cNvSpPr txBox="1"/>
          <p:nvPr/>
        </p:nvSpPr>
        <p:spPr>
          <a:xfrm>
            <a:off x="14453961" y="8418245"/>
            <a:ext cx="3246540" cy="720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pPr lvl="0" algn="ctr">
              <a:lnSpc>
                <a:spcPct val="90000"/>
              </a:lnSpc>
            </a:pPr>
            <a:r>
              <a:rPr lang="es-MX" sz="2100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MEJORAR LA RED </a:t>
            </a:r>
            <a:r>
              <a:rPr lang="es-MX" sz="2100" b="1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SEMAFÓRICA</a:t>
            </a:r>
          </a:p>
        </p:txBody>
      </p:sp>
      <p:sp>
        <p:nvSpPr>
          <p:cNvPr id="16" name="Google Shape;168;p3">
            <a:extLst>
              <a:ext uri="{FF2B5EF4-FFF2-40B4-BE49-F238E27FC236}">
                <a16:creationId xmlns:a16="http://schemas.microsoft.com/office/drawing/2014/main" id="{2E22660F-153F-6C04-ADCE-B7FED577D92F}"/>
              </a:ext>
            </a:extLst>
          </p:cNvPr>
          <p:cNvSpPr txBox="1"/>
          <p:nvPr/>
        </p:nvSpPr>
        <p:spPr>
          <a:xfrm>
            <a:off x="1506449" y="653865"/>
            <a:ext cx="9704889" cy="877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pPr lvl="0"/>
            <a:r>
              <a:rPr lang="es-CO" sz="4800" b="1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REGISTRO DE INFRACCIONES</a:t>
            </a:r>
            <a:endParaRPr lang="es-CO" sz="4800" dirty="0">
              <a:solidFill>
                <a:schemeClr val="bg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B8250858-3C33-CBEF-D9ED-4867C4E516FA}"/>
              </a:ext>
            </a:extLst>
          </p:cNvPr>
          <p:cNvSpPr txBox="1"/>
          <p:nvPr/>
        </p:nvSpPr>
        <p:spPr>
          <a:xfrm>
            <a:off x="1292021" y="1550248"/>
            <a:ext cx="1013374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PA" sz="3600" dirty="0">
                <a:solidFill>
                  <a:schemeClr val="bg1"/>
                </a:solidFill>
                <a:latin typeface="Montserrat"/>
              </a:rPr>
              <a:t>Informe Policial de Accidentes de Tránsito </a:t>
            </a:r>
          </a:p>
        </p:txBody>
      </p:sp>
      <p:sp>
        <p:nvSpPr>
          <p:cNvPr id="18" name="Google Shape;168;p3">
            <a:extLst>
              <a:ext uri="{FF2B5EF4-FFF2-40B4-BE49-F238E27FC236}">
                <a16:creationId xmlns:a16="http://schemas.microsoft.com/office/drawing/2014/main" id="{27F94D3F-33A9-8200-FE58-E53F46BD7D6C}"/>
              </a:ext>
            </a:extLst>
          </p:cNvPr>
          <p:cNvSpPr txBox="1"/>
          <p:nvPr/>
        </p:nvSpPr>
        <p:spPr>
          <a:xfrm>
            <a:off x="1384173" y="2151975"/>
            <a:ext cx="3026463" cy="11541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pPr lvl="0"/>
            <a:r>
              <a:rPr lang="es-CO" sz="6600" b="1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IPAT</a:t>
            </a:r>
            <a:endParaRPr lang="es-CO" sz="6600" dirty="0">
              <a:solidFill>
                <a:schemeClr val="bg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2" name="Imagen 21">
            <a:extLst>
              <a:ext uri="{FF2B5EF4-FFF2-40B4-BE49-F238E27FC236}">
                <a16:creationId xmlns:a16="http://schemas.microsoft.com/office/drawing/2014/main" id="{E5248CB9-FBD7-2969-32C0-451CDDCC92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09500" y="0"/>
            <a:ext cx="6115580" cy="9601200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1FC4A2BD-3C20-F360-E26A-58C8224F9F6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97" b="99194" l="0" r="97059">
                        <a14:foregroundMark x1="58824" y1="35968" x2="73950" y2="45645"/>
                        <a14:foregroundMark x1="73950" y1="45645" x2="85504" y2="65323"/>
                        <a14:foregroundMark x1="85504" y1="65323" x2="78782" y2="75323"/>
                        <a14:foregroundMark x1="78782" y1="75323" x2="81933" y2="90968"/>
                        <a14:foregroundMark x1="80042" y1="35484" x2="85924" y2="66774"/>
                        <a14:foregroundMark x1="69748" y1="36452" x2="82773" y2="32097"/>
                        <a14:foregroundMark x1="82773" y1="32097" x2="87395" y2="32097"/>
                        <a14:foregroundMark x1="7983" y1="6935" x2="35084" y2="86452"/>
                        <a14:foregroundMark x1="35084" y1="86452" x2="36765" y2="88710"/>
                        <a14:foregroundMark x1="15546" y1="13065" x2="35084" y2="11613"/>
                        <a14:foregroundMark x1="35084" y1="11613" x2="40966" y2="18710"/>
                        <a14:foregroundMark x1="10924" y1="3871" x2="20168" y2="3710"/>
                        <a14:foregroundMark x1="3782" y1="6613" x2="2101" y2="96774"/>
                        <a14:foregroundMark x1="1261" y1="61935" x2="3571" y2="73548"/>
                        <a14:foregroundMark x1="3571" y1="73548" x2="210" y2="95000"/>
                        <a14:foregroundMark x1="210" y1="95000" x2="210" y2="95000"/>
                        <a14:foregroundMark x1="1050" y1="23226" x2="0" y2="61774"/>
                        <a14:foregroundMark x1="2101" y1="7581" x2="11555" y2="2419"/>
                        <a14:foregroundMark x1="1050" y1="12258" x2="3361" y2="19516"/>
                        <a14:foregroundMark x1="16597" y1="84516" x2="21639" y2="96935"/>
                        <a14:foregroundMark x1="63655" y1="73226" x2="72899" y2="94194"/>
                        <a14:foregroundMark x1="72899" y1="94194" x2="82773" y2="95323"/>
                        <a14:foregroundMark x1="62185" y1="85000" x2="56092" y2="95645"/>
                        <a14:foregroundMark x1="64076" y1="29677" x2="87815" y2="29194"/>
                        <a14:foregroundMark x1="96849" y1="33548" x2="95168" y2="94032"/>
                        <a14:foregroundMark x1="95168" y1="94032" x2="95378" y2="94839"/>
                        <a14:foregroundMark x1="36765" y1="83226" x2="40966" y2="99194"/>
                        <a14:foregroundMark x1="68697" y1="28871" x2="85294" y2="27903"/>
                        <a14:foregroundMark x1="85294" y1="27903" x2="96008" y2="38548"/>
                        <a14:foregroundMark x1="96008" y1="38548" x2="97059" y2="99194"/>
                        <a14:foregroundMark x1="95798" y1="32742" x2="88445" y2="28387"/>
                      </a14:backgroundRemoval>
                    </a14:imgEffect>
                  </a14:imgLayer>
                </a14:imgProps>
              </a:ext>
            </a:extLst>
          </a:blip>
          <a:srcRect l="3607"/>
          <a:stretch/>
        </p:blipFill>
        <p:spPr>
          <a:xfrm>
            <a:off x="11425766" y="2813495"/>
            <a:ext cx="5244909" cy="7087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1343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69CC478D-83C8-989E-163D-997A414A5B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5048" y="2082178"/>
            <a:ext cx="13906779" cy="6719663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34321CED-7FA1-F4BC-817D-04F82FE327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67778" y="7530354"/>
            <a:ext cx="3561293" cy="2269923"/>
          </a:xfrm>
          <a:prstGeom prst="rect">
            <a:avLst/>
          </a:prstGeom>
        </p:spPr>
      </p:pic>
      <p:sp>
        <p:nvSpPr>
          <p:cNvPr id="4" name="Google Shape;168;p3">
            <a:extLst>
              <a:ext uri="{FF2B5EF4-FFF2-40B4-BE49-F238E27FC236}">
                <a16:creationId xmlns:a16="http://schemas.microsoft.com/office/drawing/2014/main" id="{87FB67B1-AEC6-E765-45F4-ED27F4DC2362}"/>
              </a:ext>
            </a:extLst>
          </p:cNvPr>
          <p:cNvSpPr txBox="1"/>
          <p:nvPr/>
        </p:nvSpPr>
        <p:spPr>
          <a:xfrm>
            <a:off x="2623049" y="624548"/>
            <a:ext cx="9625376" cy="1246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pPr lvl="0"/>
            <a:r>
              <a:rPr lang="es-MX" sz="3600" b="1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PROCESO DE REGISTRO</a:t>
            </a:r>
          </a:p>
          <a:p>
            <a:pPr lvl="0"/>
            <a:r>
              <a:rPr lang="es-MX" sz="3600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DE ACCIDENTE INFRACCION</a:t>
            </a:r>
          </a:p>
        </p:txBody>
      </p:sp>
    </p:spTree>
    <p:extLst>
      <p:ext uri="{BB962C8B-B14F-4D97-AF65-F5344CB8AC3E}">
        <p14:creationId xmlns:p14="http://schemas.microsoft.com/office/powerpoint/2010/main" val="30018914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ptura de pantalla 2016-03-07 00.30.46.png">
            <a:extLst>
              <a:ext uri="{FF2B5EF4-FFF2-40B4-BE49-F238E27FC236}">
                <a16:creationId xmlns:a16="http://schemas.microsoft.com/office/drawing/2014/main" id="{56C5BB18-EE43-4636-A7D2-190E5B94A43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08437" y="2783341"/>
            <a:ext cx="7702062" cy="6390710"/>
          </a:xfrm>
          <a:prstGeom prst="rect">
            <a:avLst/>
          </a:prstGeom>
        </p:spPr>
      </p:pic>
      <p:pic>
        <p:nvPicPr>
          <p:cNvPr id="3" name="Imagen 2" descr="Captura de pantalla 2016-03-07 00.31.26.png">
            <a:extLst>
              <a:ext uri="{FF2B5EF4-FFF2-40B4-BE49-F238E27FC236}">
                <a16:creationId xmlns:a16="http://schemas.microsoft.com/office/drawing/2014/main" id="{A06BE89D-B803-61A5-0C34-EE0B8CE50DD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9402" y="3916976"/>
            <a:ext cx="7702062" cy="5453108"/>
          </a:xfrm>
          <a:prstGeom prst="rect">
            <a:avLst/>
          </a:prstGeom>
        </p:spPr>
      </p:pic>
      <p:sp>
        <p:nvSpPr>
          <p:cNvPr id="4" name="Google Shape;168;p3">
            <a:extLst>
              <a:ext uri="{FF2B5EF4-FFF2-40B4-BE49-F238E27FC236}">
                <a16:creationId xmlns:a16="http://schemas.microsoft.com/office/drawing/2014/main" id="{EEC4C8AC-50A8-48D1-88C7-A5D88DAA6045}"/>
              </a:ext>
            </a:extLst>
          </p:cNvPr>
          <p:cNvSpPr txBox="1"/>
          <p:nvPr/>
        </p:nvSpPr>
        <p:spPr>
          <a:xfrm>
            <a:off x="2623049" y="624548"/>
            <a:ext cx="9625376" cy="18004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pPr lvl="0"/>
            <a:r>
              <a:rPr lang="es-CO" sz="5400" b="1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FRANCIA – REFERENCIA</a:t>
            </a:r>
            <a:r>
              <a:rPr lang="es-CO" sz="5400" b="1" dirty="0">
                <a:solidFill>
                  <a:srgbClr val="202135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s-CO" sz="5400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MUNDIAL</a:t>
            </a:r>
          </a:p>
        </p:txBody>
      </p:sp>
      <p:cxnSp>
        <p:nvCxnSpPr>
          <p:cNvPr id="5" name="Conector recto 4"/>
          <p:cNvCxnSpPr/>
          <p:nvPr/>
        </p:nvCxnSpPr>
        <p:spPr>
          <a:xfrm>
            <a:off x="2542653" y="624548"/>
            <a:ext cx="0" cy="1780722"/>
          </a:xfrm>
          <a:prstGeom prst="line">
            <a:avLst/>
          </a:prstGeom>
          <a:ln w="38100">
            <a:solidFill>
              <a:srgbClr val="1C779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uadroTexto 5"/>
          <p:cNvSpPr txBox="1"/>
          <p:nvPr/>
        </p:nvSpPr>
        <p:spPr>
          <a:xfrm>
            <a:off x="2623049" y="2217230"/>
            <a:ext cx="8865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MX" b="1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Programa de Control Automático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1420414" y="3258179"/>
            <a:ext cx="886570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MX" sz="3000" b="1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PROGRAMA AMBICIOSO Y EXITOSO</a:t>
            </a:r>
          </a:p>
        </p:txBody>
      </p:sp>
    </p:spTree>
    <p:extLst>
      <p:ext uri="{BB962C8B-B14F-4D97-AF65-F5344CB8AC3E}">
        <p14:creationId xmlns:p14="http://schemas.microsoft.com/office/powerpoint/2010/main" val="32929564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4253949" y="3458424"/>
            <a:ext cx="10197546" cy="2723823"/>
          </a:xfrm>
          <a:prstGeom prst="rect">
            <a:avLst/>
          </a:prstGeom>
          <a:noFill/>
        </p:spPr>
        <p:txBody>
          <a:bodyPr wrap="square" lIns="137160" tIns="68580" rIns="137160" bIns="68580" rtlCol="0" anchor="t">
            <a:spAutoFit/>
          </a:bodyPr>
          <a:lstStyle/>
          <a:p>
            <a:pPr lvl="0"/>
            <a:r>
              <a:rPr lang="es-MX" sz="4200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MARCO JURÍDICO DE CREACIÓN </a:t>
            </a:r>
          </a:p>
          <a:p>
            <a:pPr lvl="0"/>
            <a:r>
              <a:rPr lang="es-MX" sz="4200" b="1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DE LA GESTIÓN Y CONTROL </a:t>
            </a:r>
            <a:r>
              <a:rPr lang="es-MX" sz="4200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INTEGRADO DE TRÁNSITO Y </a:t>
            </a:r>
            <a:r>
              <a:rPr lang="es-MX" sz="4200" b="1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MOVILIDAD </a:t>
            </a:r>
            <a:endParaRPr lang="es-MX" sz="4200" b="1" dirty="0">
              <a:solidFill>
                <a:schemeClr val="bg1"/>
              </a:solidFill>
              <a:latin typeface="Montserrat"/>
              <a:ea typeface="Montserrat"/>
              <a:cs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13705328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Google Shape;168;p3">
            <a:extLst>
              <a:ext uri="{FF2B5EF4-FFF2-40B4-BE49-F238E27FC236}">
                <a16:creationId xmlns:a16="http://schemas.microsoft.com/office/drawing/2014/main" id="{EEC4C8AC-50A8-48D1-88C7-A5D88DAA6045}"/>
              </a:ext>
            </a:extLst>
          </p:cNvPr>
          <p:cNvSpPr txBox="1"/>
          <p:nvPr/>
        </p:nvSpPr>
        <p:spPr>
          <a:xfrm>
            <a:off x="4331312" y="3781589"/>
            <a:ext cx="9625376" cy="29084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pPr lvl="0"/>
            <a:r>
              <a:rPr lang="es-CO" sz="6000" b="1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Nuestra Experiencia - </a:t>
            </a:r>
            <a:r>
              <a:rPr lang="es-CO" sz="12000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NACIONAL</a:t>
            </a:r>
          </a:p>
        </p:txBody>
      </p:sp>
    </p:spTree>
    <p:extLst>
      <p:ext uri="{BB962C8B-B14F-4D97-AF65-F5344CB8AC3E}">
        <p14:creationId xmlns:p14="http://schemas.microsoft.com/office/powerpoint/2010/main" val="7538997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68;p3">
            <a:extLst>
              <a:ext uri="{FF2B5EF4-FFF2-40B4-BE49-F238E27FC236}">
                <a16:creationId xmlns:a16="http://schemas.microsoft.com/office/drawing/2014/main" id="{EEC4C8AC-50A8-48D1-88C7-A5D88DAA6045}"/>
              </a:ext>
            </a:extLst>
          </p:cNvPr>
          <p:cNvSpPr txBox="1"/>
          <p:nvPr/>
        </p:nvSpPr>
        <p:spPr>
          <a:xfrm>
            <a:off x="3335252" y="1132878"/>
            <a:ext cx="9625376" cy="18004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pPr lvl="0"/>
            <a:r>
              <a:rPr lang="es-CO" sz="3600" b="1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Nuestra Experiencia - </a:t>
            </a:r>
            <a:r>
              <a:rPr lang="es-CO" sz="7200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NACIONAL</a:t>
            </a: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8208" y="2794163"/>
            <a:ext cx="2718353" cy="2718353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6054" y="2769947"/>
            <a:ext cx="2766783" cy="2766783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0627" y="2903474"/>
            <a:ext cx="2847582" cy="2847582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2397" y="5178573"/>
            <a:ext cx="4809969" cy="4809969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6040" y="5004353"/>
            <a:ext cx="5715000" cy="5715000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1560" y="5004353"/>
            <a:ext cx="5715000" cy="5715000"/>
          </a:xfrm>
          <a:prstGeom prst="rect">
            <a:avLst/>
          </a:prstGeom>
        </p:spPr>
      </p:pic>
      <p:sp>
        <p:nvSpPr>
          <p:cNvPr id="19" name="CuadroTexto 13">
            <a:extLst>
              <a:ext uri="{FF2B5EF4-FFF2-40B4-BE49-F238E27FC236}">
                <a16:creationId xmlns:a16="http://schemas.microsoft.com/office/drawing/2014/main" id="{22A3ADC5-DCF7-4D5F-81BE-FCD1BA7140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51898" y="5408618"/>
            <a:ext cx="358598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s-ES_tradnl" b="1" dirty="0">
                <a:latin typeface="Montserrat" panose="00000500000000000000" pitchFamily="2" charset="0"/>
              </a:rPr>
              <a:t>Secretaría de Tránsito de Socorro</a:t>
            </a:r>
          </a:p>
        </p:txBody>
      </p:sp>
      <p:sp>
        <p:nvSpPr>
          <p:cNvPr id="20" name="CuadroTexto 12">
            <a:extLst>
              <a:ext uri="{FF2B5EF4-FFF2-40B4-BE49-F238E27FC236}">
                <a16:creationId xmlns:a16="http://schemas.microsoft.com/office/drawing/2014/main" id="{20CD2F36-069D-4854-95A8-97282F5A89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5487" y="8979359"/>
            <a:ext cx="3583793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s-ES_tradnl" sz="2700" b="1" dirty="0">
                <a:latin typeface="Montserrat" panose="00000500000000000000" pitchFamily="2" charset="0"/>
              </a:rPr>
              <a:t>Secretaría de Tránsito de Paipa</a:t>
            </a:r>
          </a:p>
        </p:txBody>
      </p:sp>
      <p:sp>
        <p:nvSpPr>
          <p:cNvPr id="21" name="Google Shape;168;p3">
            <a:extLst>
              <a:ext uri="{FF2B5EF4-FFF2-40B4-BE49-F238E27FC236}">
                <a16:creationId xmlns:a16="http://schemas.microsoft.com/office/drawing/2014/main" id="{EEC4C8AC-50A8-48D1-88C7-A5D88DAA6045}"/>
              </a:ext>
            </a:extLst>
          </p:cNvPr>
          <p:cNvSpPr txBox="1"/>
          <p:nvPr/>
        </p:nvSpPr>
        <p:spPr>
          <a:xfrm>
            <a:off x="2623049" y="624548"/>
            <a:ext cx="9625376" cy="19389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pPr lvl="0"/>
            <a:r>
              <a:rPr lang="es-CO" sz="3600" b="1" dirty="0">
                <a:solidFill>
                  <a:srgbClr val="202135"/>
                </a:solidFill>
                <a:latin typeface="Montserrat"/>
                <a:ea typeface="Montserrat"/>
                <a:cs typeface="Montserrat"/>
                <a:sym typeface="Montserrat"/>
              </a:rPr>
              <a:t>Nuestra Experiencia - </a:t>
            </a:r>
            <a:r>
              <a:rPr lang="es-CO" sz="8100" dirty="0">
                <a:solidFill>
                  <a:srgbClr val="1C779E"/>
                </a:solidFill>
                <a:latin typeface="Montserrat"/>
                <a:ea typeface="Montserrat"/>
                <a:cs typeface="Montserrat"/>
                <a:sym typeface="Montserrat"/>
              </a:rPr>
              <a:t>NACIONAL</a:t>
            </a:r>
          </a:p>
        </p:txBody>
      </p:sp>
      <p:cxnSp>
        <p:nvCxnSpPr>
          <p:cNvPr id="23" name="Conector recto 22"/>
          <p:cNvCxnSpPr/>
          <p:nvPr/>
        </p:nvCxnSpPr>
        <p:spPr>
          <a:xfrm>
            <a:off x="2542653" y="624548"/>
            <a:ext cx="0" cy="1780722"/>
          </a:xfrm>
          <a:prstGeom prst="line">
            <a:avLst/>
          </a:prstGeom>
          <a:ln w="38100">
            <a:solidFill>
              <a:srgbClr val="1C779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20262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4571999" y="1073428"/>
            <a:ext cx="7494608" cy="2723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Montserrat Medium" panose="00000600000000000000" pitchFamily="2" charset="0"/>
              </a:rPr>
              <a:t>SOMOS UNA </a:t>
            </a:r>
          </a:p>
          <a:p>
            <a:pPr lvl="0"/>
            <a:r>
              <a:rPr lang="en-US" sz="9900" b="1" dirty="0">
                <a:solidFill>
                  <a:prstClr val="white"/>
                </a:solidFill>
                <a:latin typeface="Montserrat Medium" panose="00000600000000000000" pitchFamily="2" charset="0"/>
              </a:rPr>
              <a:t>GOVTECH</a:t>
            </a:r>
            <a:endParaRPr lang="en-US" sz="3600" dirty="0">
              <a:solidFill>
                <a:schemeClr val="bg1"/>
              </a:solidFill>
              <a:latin typeface="Montserrat Medium" panose="00000600000000000000" pitchFamily="2" charset="0"/>
            </a:endParaRPr>
          </a:p>
          <a:p>
            <a:r>
              <a:rPr lang="en-US" sz="3600" dirty="0">
                <a:solidFill>
                  <a:schemeClr val="bg1"/>
                </a:solidFill>
                <a:latin typeface="Montserrat Medium" panose="00000600000000000000" pitchFamily="2" charset="0"/>
              </a:rPr>
              <a:t>INTERNACIONAL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3617845" y="4313584"/>
            <a:ext cx="699714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dirty="0">
                <a:solidFill>
                  <a:schemeClr val="bg1"/>
                </a:solidFill>
                <a:latin typeface="Montserrat Medium" panose="00000600000000000000" pitchFamily="2" charset="0"/>
              </a:rPr>
              <a:t>Somos una GOVTECH con más de 25 años de experiencia diseñando e implementando soluciones integrales en ingeniería de las TIC. Hemos aprendido a lo largo de nuestro camino a conocer las verdaderas necesidades y preocupaciones de nuestros clientes, las entendemos y</a:t>
            </a:r>
          </a:p>
          <a:p>
            <a:pPr algn="r"/>
            <a:r>
              <a:rPr lang="es-MX" dirty="0">
                <a:solidFill>
                  <a:schemeClr val="bg1"/>
                </a:solidFill>
                <a:latin typeface="Montserrat Medium" panose="00000600000000000000" pitchFamily="2" charset="0"/>
              </a:rPr>
              <a:t>las resolvemos</a:t>
            </a:r>
            <a:r>
              <a:rPr lang="en-US" dirty="0">
                <a:solidFill>
                  <a:schemeClr val="bg1"/>
                </a:solidFill>
                <a:latin typeface="Montserrat Medium" panose="00000600000000000000" pitchFamily="2" charset="0"/>
              </a:rPr>
              <a:t>. </a:t>
            </a:r>
            <a:endParaRPr lang="es-CO" dirty="0">
              <a:solidFill>
                <a:schemeClr val="bg1"/>
              </a:solidFill>
              <a:latin typeface="Montserrat Medium" panose="00000600000000000000" pitchFamily="2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8398566" y="7046413"/>
            <a:ext cx="57945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dirty="0">
                <a:solidFill>
                  <a:schemeClr val="bg1"/>
                </a:solidFill>
                <a:latin typeface="Montserrat Medium" panose="00000600000000000000" pitchFamily="2" charset="0"/>
              </a:rPr>
              <a:t>Desde Panamá, Colombia, México, Paraguay y</a:t>
            </a:r>
          </a:p>
          <a:p>
            <a:pPr algn="just"/>
            <a:r>
              <a:rPr lang="es-MX" dirty="0">
                <a:solidFill>
                  <a:schemeClr val="bg1"/>
                </a:solidFill>
                <a:latin typeface="Montserrat Medium" panose="00000600000000000000" pitchFamily="2" charset="0"/>
              </a:rPr>
              <a:t>España, atendemos proyectos para América Latina y el Caribe.</a:t>
            </a:r>
            <a:endParaRPr lang="es-CO" dirty="0">
              <a:solidFill>
                <a:schemeClr val="bg1"/>
              </a:solidFill>
              <a:latin typeface="Montserrat Medium" panose="00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71463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Google Shape;168;p3">
            <a:extLst>
              <a:ext uri="{FF2B5EF4-FFF2-40B4-BE49-F238E27FC236}">
                <a16:creationId xmlns:a16="http://schemas.microsoft.com/office/drawing/2014/main" id="{EEC4C8AC-50A8-48D1-88C7-A5D88DAA6045}"/>
              </a:ext>
            </a:extLst>
          </p:cNvPr>
          <p:cNvSpPr txBox="1"/>
          <p:nvPr/>
        </p:nvSpPr>
        <p:spPr>
          <a:xfrm>
            <a:off x="3434644" y="1351541"/>
            <a:ext cx="9625376" cy="1246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pPr lvl="0"/>
            <a:r>
              <a:rPr lang="es-CO" sz="7200" b="1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IDENTIDAD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3814478" y="2450473"/>
            <a:ext cx="88657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MX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Vinculación del capital privado a lo público a través de los proyectos de desarrollo</a:t>
            </a:r>
          </a:p>
        </p:txBody>
      </p:sp>
      <p:sp>
        <p:nvSpPr>
          <p:cNvPr id="7" name="Google Shape;228;p4"/>
          <p:cNvSpPr txBox="1"/>
          <p:nvPr/>
        </p:nvSpPr>
        <p:spPr>
          <a:xfrm>
            <a:off x="2951921" y="6749762"/>
            <a:ext cx="2524538" cy="720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pPr lvl="0" algn="ctr">
              <a:lnSpc>
                <a:spcPct val="90000"/>
              </a:lnSpc>
            </a:pPr>
            <a:r>
              <a:rPr lang="es-MX" sz="2100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vehículo </a:t>
            </a:r>
          </a:p>
          <a:p>
            <a:pPr lvl="0" algn="ctr">
              <a:lnSpc>
                <a:spcPct val="90000"/>
              </a:lnSpc>
            </a:pPr>
            <a:r>
              <a:rPr lang="es-MX" sz="2100" b="1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de APP.</a:t>
            </a:r>
          </a:p>
        </p:txBody>
      </p:sp>
      <p:sp>
        <p:nvSpPr>
          <p:cNvPr id="8" name="Google Shape;228;p4"/>
          <p:cNvSpPr txBox="1"/>
          <p:nvPr/>
        </p:nvSpPr>
        <p:spPr>
          <a:xfrm>
            <a:off x="5963477" y="6749758"/>
            <a:ext cx="4055165" cy="15926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pPr lvl="0" algn="ctr">
              <a:lnSpc>
                <a:spcPct val="90000"/>
              </a:lnSpc>
            </a:pPr>
            <a:r>
              <a:rPr lang="es-MX" sz="2100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Dar la alternativa de </a:t>
            </a:r>
            <a:r>
              <a:rPr lang="es-MX" sz="2100" b="1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acelerar  el cumplimiento de los planes de desarrollo </a:t>
            </a:r>
            <a:r>
              <a:rPr lang="es-MX" sz="2100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o de acción de las entidades públicas.</a:t>
            </a:r>
          </a:p>
        </p:txBody>
      </p:sp>
      <p:sp>
        <p:nvSpPr>
          <p:cNvPr id="9" name="Google Shape;228;p4"/>
          <p:cNvSpPr txBox="1"/>
          <p:nvPr/>
        </p:nvSpPr>
        <p:spPr>
          <a:xfrm>
            <a:off x="10505661" y="6749758"/>
            <a:ext cx="2554359" cy="15926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pPr lvl="0" algn="ctr">
              <a:lnSpc>
                <a:spcPct val="90000"/>
              </a:lnSpc>
            </a:pPr>
            <a:r>
              <a:rPr lang="es-MX" sz="2100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Nacimiento de </a:t>
            </a:r>
            <a:r>
              <a:rPr lang="es-MX" sz="2100" b="1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vocación empresarial de </a:t>
            </a:r>
            <a:r>
              <a:rPr lang="es-MX" sz="2100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las entidades públicas.</a:t>
            </a:r>
          </a:p>
        </p:txBody>
      </p:sp>
      <p:sp>
        <p:nvSpPr>
          <p:cNvPr id="10" name="Google Shape;228;p4"/>
          <p:cNvSpPr txBox="1"/>
          <p:nvPr/>
        </p:nvSpPr>
        <p:spPr>
          <a:xfrm>
            <a:off x="14272588" y="6749757"/>
            <a:ext cx="2524538" cy="1301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pPr lvl="0" algn="ctr">
              <a:lnSpc>
                <a:spcPct val="90000"/>
              </a:lnSpc>
            </a:pPr>
            <a:r>
              <a:rPr lang="es-MX" sz="2100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Permanencia de proyectos de </a:t>
            </a:r>
            <a:r>
              <a:rPr lang="es-MX" sz="2100" b="1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ciudad a largo plazo.</a:t>
            </a:r>
          </a:p>
        </p:txBody>
      </p:sp>
    </p:spTree>
    <p:extLst>
      <p:ext uri="{BB962C8B-B14F-4D97-AF65-F5344CB8AC3E}">
        <p14:creationId xmlns:p14="http://schemas.microsoft.com/office/powerpoint/2010/main" val="39248877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784114" y="763238"/>
            <a:ext cx="2133488" cy="1342883"/>
          </a:xfrm>
          <a:custGeom>
            <a:avLst/>
            <a:gdLst/>
            <a:ahLst/>
            <a:cxnLst/>
            <a:rect l="l" t="t" r="r" b="b"/>
            <a:pathLst>
              <a:path w="2133488" h="1342883">
                <a:moveTo>
                  <a:pt x="0" y="0"/>
                </a:moveTo>
                <a:lnTo>
                  <a:pt x="2133488" y="0"/>
                </a:lnTo>
                <a:lnTo>
                  <a:pt x="2133488" y="1342883"/>
                </a:lnTo>
                <a:lnTo>
                  <a:pt x="0" y="134288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AutoShape 3"/>
          <p:cNvSpPr/>
          <p:nvPr/>
        </p:nvSpPr>
        <p:spPr>
          <a:xfrm rot="-5400000">
            <a:off x="1074926" y="1225350"/>
            <a:ext cx="570450" cy="0"/>
          </a:xfrm>
          <a:prstGeom prst="line">
            <a:avLst/>
          </a:prstGeom>
          <a:ln w="104775" cap="rnd">
            <a:solidFill>
              <a:srgbClr val="3C97C6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4" name="Group 4"/>
          <p:cNvGrpSpPr>
            <a:grpSpLocks noChangeAspect="1"/>
          </p:cNvGrpSpPr>
          <p:nvPr/>
        </p:nvGrpSpPr>
        <p:grpSpPr>
          <a:xfrm rot="-5405086">
            <a:off x="9630929" y="6267345"/>
            <a:ext cx="2615921" cy="2265270"/>
            <a:chOff x="0" y="0"/>
            <a:chExt cx="4282440" cy="37084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solidFill>
              <a:srgbClr val="3C97C6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 rot="-5405086">
            <a:off x="9630929" y="2492410"/>
            <a:ext cx="2615921" cy="2265270"/>
            <a:chOff x="0" y="0"/>
            <a:chExt cx="4282440" cy="37084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solidFill>
              <a:srgbClr val="3C97C6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 rot="-5405086">
            <a:off x="1457593" y="6361293"/>
            <a:ext cx="2615921" cy="2265270"/>
            <a:chOff x="0" y="0"/>
            <a:chExt cx="4282440" cy="37084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solidFill>
              <a:srgbClr val="3C97C6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 rot="-5405086">
            <a:off x="1337231" y="2544524"/>
            <a:ext cx="2615921" cy="2265270"/>
            <a:chOff x="0" y="0"/>
            <a:chExt cx="4282440" cy="37084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solidFill>
              <a:srgbClr val="3C97C6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9601461" y="6429996"/>
            <a:ext cx="2674858" cy="3088750"/>
            <a:chOff x="0" y="0"/>
            <a:chExt cx="5499100" cy="63500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5499100" cy="6350000"/>
            </a:xfrm>
            <a:custGeom>
              <a:avLst/>
              <a:gdLst/>
              <a:ahLst/>
              <a:cxnLst/>
              <a:rect l="l" t="t" r="r" b="b"/>
              <a:pathLst>
                <a:path w="5499100" h="6350000">
                  <a:moveTo>
                    <a:pt x="2749550" y="6350000"/>
                  </a:moveTo>
                  <a:lnTo>
                    <a:pt x="0" y="4762500"/>
                  </a:lnTo>
                  <a:lnTo>
                    <a:pt x="0" y="1587500"/>
                  </a:lnTo>
                  <a:lnTo>
                    <a:pt x="2749550" y="0"/>
                  </a:lnTo>
                  <a:lnTo>
                    <a:pt x="5499100" y="1587500"/>
                  </a:lnTo>
                  <a:lnTo>
                    <a:pt x="5499100" y="4762500"/>
                  </a:lnTo>
                  <a:lnTo>
                    <a:pt x="2749550" y="6350000"/>
                  </a:lnTo>
                  <a:close/>
                </a:path>
              </a:pathLst>
            </a:custGeom>
            <a:blipFill>
              <a:blip r:embed="rId3"/>
              <a:stretch>
                <a:fillRect l="-71409" r="-1261"/>
              </a:stretch>
            </a:blipFill>
          </p:spPr>
        </p:sp>
      </p:grpSp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9601461" y="2618243"/>
            <a:ext cx="2674858" cy="3088750"/>
            <a:chOff x="0" y="0"/>
            <a:chExt cx="5499100" cy="63500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5499100" cy="6350000"/>
            </a:xfrm>
            <a:custGeom>
              <a:avLst/>
              <a:gdLst/>
              <a:ahLst/>
              <a:cxnLst/>
              <a:rect l="l" t="t" r="r" b="b"/>
              <a:pathLst>
                <a:path w="5499100" h="6350000">
                  <a:moveTo>
                    <a:pt x="2749550" y="6350000"/>
                  </a:moveTo>
                  <a:lnTo>
                    <a:pt x="0" y="4762500"/>
                  </a:lnTo>
                  <a:lnTo>
                    <a:pt x="0" y="1587500"/>
                  </a:lnTo>
                  <a:lnTo>
                    <a:pt x="2749550" y="0"/>
                  </a:lnTo>
                  <a:lnTo>
                    <a:pt x="5499100" y="1587500"/>
                  </a:lnTo>
                  <a:lnTo>
                    <a:pt x="5499100" y="4762500"/>
                  </a:lnTo>
                  <a:lnTo>
                    <a:pt x="2749550" y="6350000"/>
                  </a:lnTo>
                  <a:close/>
                </a:path>
              </a:pathLst>
            </a:custGeom>
            <a:blipFill>
              <a:blip r:embed="rId4"/>
              <a:stretch>
                <a:fillRect l="-37727" r="-37727"/>
              </a:stretch>
            </a:blipFill>
          </p:spPr>
        </p:sp>
      </p:grpSp>
      <p:grpSp>
        <p:nvGrpSpPr>
          <p:cNvPr id="16" name="Group 16"/>
          <p:cNvGrpSpPr>
            <a:grpSpLocks noChangeAspect="1"/>
          </p:cNvGrpSpPr>
          <p:nvPr/>
        </p:nvGrpSpPr>
        <p:grpSpPr>
          <a:xfrm>
            <a:off x="1428125" y="6435012"/>
            <a:ext cx="2674858" cy="3088750"/>
            <a:chOff x="0" y="0"/>
            <a:chExt cx="5499100" cy="63500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5499100" cy="6350000"/>
            </a:xfrm>
            <a:custGeom>
              <a:avLst/>
              <a:gdLst/>
              <a:ahLst/>
              <a:cxnLst/>
              <a:rect l="l" t="t" r="r" b="b"/>
              <a:pathLst>
                <a:path w="5499100" h="6350000">
                  <a:moveTo>
                    <a:pt x="2749550" y="6350000"/>
                  </a:moveTo>
                  <a:lnTo>
                    <a:pt x="0" y="4762500"/>
                  </a:lnTo>
                  <a:lnTo>
                    <a:pt x="0" y="1587500"/>
                  </a:lnTo>
                  <a:lnTo>
                    <a:pt x="2749550" y="0"/>
                  </a:lnTo>
                  <a:lnTo>
                    <a:pt x="5499100" y="1587500"/>
                  </a:lnTo>
                  <a:lnTo>
                    <a:pt x="5499100" y="4762500"/>
                  </a:lnTo>
                  <a:lnTo>
                    <a:pt x="2749550" y="6350000"/>
                  </a:lnTo>
                  <a:close/>
                </a:path>
              </a:pathLst>
            </a:custGeom>
            <a:blipFill>
              <a:blip r:embed="rId5"/>
              <a:stretch>
                <a:fillRect l="-30240" r="-30240"/>
              </a:stretch>
            </a:blipFill>
          </p:spPr>
        </p:sp>
      </p:grpSp>
      <p:grpSp>
        <p:nvGrpSpPr>
          <p:cNvPr id="18" name="Group 18"/>
          <p:cNvGrpSpPr>
            <a:grpSpLocks noChangeAspect="1"/>
          </p:cNvGrpSpPr>
          <p:nvPr/>
        </p:nvGrpSpPr>
        <p:grpSpPr>
          <a:xfrm>
            <a:off x="1307763" y="2618243"/>
            <a:ext cx="2674858" cy="3088750"/>
            <a:chOff x="0" y="0"/>
            <a:chExt cx="5499100" cy="63500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5499100" cy="6350000"/>
            </a:xfrm>
            <a:custGeom>
              <a:avLst/>
              <a:gdLst/>
              <a:ahLst/>
              <a:cxnLst/>
              <a:rect l="l" t="t" r="r" b="b"/>
              <a:pathLst>
                <a:path w="5499100" h="6350000">
                  <a:moveTo>
                    <a:pt x="2749550" y="6350000"/>
                  </a:moveTo>
                  <a:lnTo>
                    <a:pt x="0" y="4762500"/>
                  </a:lnTo>
                  <a:lnTo>
                    <a:pt x="0" y="1587500"/>
                  </a:lnTo>
                  <a:lnTo>
                    <a:pt x="2749550" y="0"/>
                  </a:lnTo>
                  <a:lnTo>
                    <a:pt x="5499100" y="1587500"/>
                  </a:lnTo>
                  <a:lnTo>
                    <a:pt x="5499100" y="4762500"/>
                  </a:lnTo>
                  <a:lnTo>
                    <a:pt x="2749550" y="6350000"/>
                  </a:lnTo>
                  <a:close/>
                </a:path>
              </a:pathLst>
            </a:custGeom>
            <a:blipFill>
              <a:blip r:embed="rId6"/>
              <a:stretch>
                <a:fillRect l="-53430" r="-20203"/>
              </a:stretch>
            </a:blipFill>
          </p:spPr>
        </p:sp>
      </p:grpSp>
      <p:sp>
        <p:nvSpPr>
          <p:cNvPr id="20" name="TextBox 20"/>
          <p:cNvSpPr txBox="1"/>
          <p:nvPr/>
        </p:nvSpPr>
        <p:spPr>
          <a:xfrm>
            <a:off x="1533896" y="954413"/>
            <a:ext cx="8984373" cy="6850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34"/>
              </a:lnSpc>
            </a:pPr>
            <a:r>
              <a:rPr lang="en-US" sz="4257">
                <a:solidFill>
                  <a:srgbClr val="2F5F9C"/>
                </a:solidFill>
                <a:latin typeface="Montserrat Extra-Bold Bold"/>
              </a:rPr>
              <a:t>AEROPUERTOS 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2587759" y="7460338"/>
            <a:ext cx="4099943" cy="18343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915"/>
              </a:lnSpc>
            </a:pPr>
            <a:r>
              <a:rPr lang="en-US" sz="2242">
                <a:solidFill>
                  <a:srgbClr val="2A3765"/>
                </a:solidFill>
                <a:latin typeface="Montserrat Classic"/>
              </a:rPr>
              <a:t>Implementamos sistemas integrados de seguridad con avanzadas tecnologías de analpitica y reconocimiento individual.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2587759" y="3596470"/>
            <a:ext cx="4099943" cy="14674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915"/>
              </a:lnSpc>
            </a:pPr>
            <a:r>
              <a:rPr lang="en-US" sz="2242">
                <a:solidFill>
                  <a:srgbClr val="2A3765"/>
                </a:solidFill>
                <a:latin typeface="Montserrat Classic"/>
              </a:rPr>
              <a:t>Dotamos tecnología con terminales eficientes de auto registro y chequeo que agilizan estos procesos.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4414422" y="7042924"/>
            <a:ext cx="3977661" cy="18343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915"/>
              </a:lnSpc>
            </a:pPr>
            <a:r>
              <a:rPr lang="en-US" sz="2242">
                <a:solidFill>
                  <a:srgbClr val="2A3765"/>
                </a:solidFill>
                <a:latin typeface="Montserrat Classic"/>
              </a:rPr>
              <a:t>Implementamos sistemas de seguridad para la detección de metales, narcóticos y explosivos con imagenología de rayos x.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4294061" y="3235681"/>
            <a:ext cx="3977661" cy="17151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763"/>
              </a:lnSpc>
            </a:pPr>
            <a:r>
              <a:rPr lang="en-US" sz="2126">
                <a:solidFill>
                  <a:srgbClr val="2A3765"/>
                </a:solidFill>
                <a:latin typeface="Montserrat Classic"/>
              </a:rPr>
              <a:t>Diseñamos, implementamos y operamos Centros de Control de Operaciones que unifican procesos operativos en tierra y aire.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2587759" y="6697590"/>
            <a:ext cx="4099943" cy="7023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78"/>
              </a:lnSpc>
            </a:pPr>
            <a:r>
              <a:rPr lang="en-US" sz="2213" spc="-42">
                <a:solidFill>
                  <a:srgbClr val="2F5F9C"/>
                </a:solidFill>
                <a:latin typeface="Montserrat Extra-Bold Bold"/>
              </a:rPr>
              <a:t>SISTEMAS DE CONTROL  DE ACCESO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4414422" y="6645313"/>
            <a:ext cx="4148147" cy="3466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78"/>
              </a:lnSpc>
            </a:pPr>
            <a:r>
              <a:rPr lang="en-US" sz="2213" spc="-42">
                <a:solidFill>
                  <a:srgbClr val="2F5F9C"/>
                </a:solidFill>
                <a:latin typeface="Montserrat Extra-Bold Bold"/>
              </a:rPr>
              <a:t>SISTEMA DE RAYOS X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2398601" y="3011587"/>
            <a:ext cx="4583556" cy="3466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78"/>
              </a:lnSpc>
            </a:pPr>
            <a:r>
              <a:rPr lang="en-US" sz="2213" spc="-42">
                <a:solidFill>
                  <a:srgbClr val="2F5F9C"/>
                </a:solidFill>
                <a:latin typeface="Montserrat Extra-Bold Bold"/>
              </a:rPr>
              <a:t>QUIOSCOS DE AUTOCHEQUEO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4294061" y="2828544"/>
            <a:ext cx="4148147" cy="352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78"/>
              </a:lnSpc>
            </a:pPr>
            <a:r>
              <a:rPr lang="en-US" sz="2213" spc="-42">
                <a:solidFill>
                  <a:srgbClr val="2F5F9C"/>
                </a:solidFill>
                <a:latin typeface="Montserrat Extra-Bold Bold"/>
              </a:rPr>
              <a:t>AOCC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784114" y="763238"/>
            <a:ext cx="2133488" cy="1342883"/>
          </a:xfrm>
          <a:custGeom>
            <a:avLst/>
            <a:gdLst/>
            <a:ahLst/>
            <a:cxnLst/>
            <a:rect l="l" t="t" r="r" b="b"/>
            <a:pathLst>
              <a:path w="2133488" h="1342883">
                <a:moveTo>
                  <a:pt x="0" y="0"/>
                </a:moveTo>
                <a:lnTo>
                  <a:pt x="2133488" y="0"/>
                </a:lnTo>
                <a:lnTo>
                  <a:pt x="2133488" y="1342883"/>
                </a:lnTo>
                <a:lnTo>
                  <a:pt x="0" y="134288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AutoShape 3"/>
          <p:cNvSpPr/>
          <p:nvPr/>
        </p:nvSpPr>
        <p:spPr>
          <a:xfrm rot="-5400000">
            <a:off x="1074926" y="1225350"/>
            <a:ext cx="570450" cy="0"/>
          </a:xfrm>
          <a:prstGeom prst="line">
            <a:avLst/>
          </a:prstGeom>
          <a:ln w="104775" cap="rnd">
            <a:solidFill>
              <a:srgbClr val="3C97C6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4" name="Group 4"/>
          <p:cNvGrpSpPr>
            <a:grpSpLocks noChangeAspect="1"/>
          </p:cNvGrpSpPr>
          <p:nvPr/>
        </p:nvGrpSpPr>
        <p:grpSpPr>
          <a:xfrm rot="-5405086">
            <a:off x="1335311" y="2492410"/>
            <a:ext cx="2615921" cy="2265270"/>
            <a:chOff x="0" y="0"/>
            <a:chExt cx="4282440" cy="37084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solidFill>
              <a:srgbClr val="3C97C6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 rot="-5405086">
            <a:off x="9630929" y="2492410"/>
            <a:ext cx="2615921" cy="2265270"/>
            <a:chOff x="0" y="0"/>
            <a:chExt cx="4282440" cy="37084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solidFill>
              <a:srgbClr val="3C97C6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 rot="-5405086">
            <a:off x="1457593" y="6361293"/>
            <a:ext cx="2615921" cy="2265270"/>
            <a:chOff x="0" y="0"/>
            <a:chExt cx="4282440" cy="37084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solidFill>
              <a:srgbClr val="3C97C6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 rot="-5405086">
            <a:off x="9753211" y="6361293"/>
            <a:ext cx="2615921" cy="2265270"/>
            <a:chOff x="0" y="0"/>
            <a:chExt cx="4282440" cy="37084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solidFill>
              <a:srgbClr val="3C97C6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1305843" y="2566129"/>
            <a:ext cx="2674858" cy="3088750"/>
            <a:chOff x="0" y="0"/>
            <a:chExt cx="5499100" cy="63500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5499100" cy="6350000"/>
            </a:xfrm>
            <a:custGeom>
              <a:avLst/>
              <a:gdLst/>
              <a:ahLst/>
              <a:cxnLst/>
              <a:rect l="l" t="t" r="r" b="b"/>
              <a:pathLst>
                <a:path w="5499100" h="6350000">
                  <a:moveTo>
                    <a:pt x="2749550" y="6350000"/>
                  </a:moveTo>
                  <a:lnTo>
                    <a:pt x="0" y="4762500"/>
                  </a:lnTo>
                  <a:lnTo>
                    <a:pt x="0" y="1587500"/>
                  </a:lnTo>
                  <a:lnTo>
                    <a:pt x="2749550" y="0"/>
                  </a:lnTo>
                  <a:lnTo>
                    <a:pt x="5499100" y="1587500"/>
                  </a:lnTo>
                  <a:lnTo>
                    <a:pt x="5499100" y="4762500"/>
                  </a:lnTo>
                  <a:lnTo>
                    <a:pt x="2749550" y="6350000"/>
                  </a:lnTo>
                  <a:close/>
                </a:path>
              </a:pathLst>
            </a:custGeom>
            <a:blipFill>
              <a:blip r:embed="rId3"/>
              <a:stretch>
                <a:fillRect l="-44604" r="-28605"/>
              </a:stretch>
            </a:blipFill>
          </p:spPr>
        </p:sp>
      </p:grpSp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9601461" y="2566129"/>
            <a:ext cx="2674858" cy="3088750"/>
            <a:chOff x="0" y="0"/>
            <a:chExt cx="5499100" cy="63500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5499100" cy="6350000"/>
            </a:xfrm>
            <a:custGeom>
              <a:avLst/>
              <a:gdLst/>
              <a:ahLst/>
              <a:cxnLst/>
              <a:rect l="l" t="t" r="r" b="b"/>
              <a:pathLst>
                <a:path w="5499100" h="6350000">
                  <a:moveTo>
                    <a:pt x="2749550" y="6350000"/>
                  </a:moveTo>
                  <a:lnTo>
                    <a:pt x="0" y="4762500"/>
                  </a:lnTo>
                  <a:lnTo>
                    <a:pt x="0" y="1587500"/>
                  </a:lnTo>
                  <a:lnTo>
                    <a:pt x="2749550" y="0"/>
                  </a:lnTo>
                  <a:lnTo>
                    <a:pt x="5499100" y="1587500"/>
                  </a:lnTo>
                  <a:lnTo>
                    <a:pt x="5499100" y="4762500"/>
                  </a:lnTo>
                  <a:lnTo>
                    <a:pt x="2749550" y="6350000"/>
                  </a:lnTo>
                  <a:close/>
                </a:path>
              </a:pathLst>
            </a:custGeom>
            <a:blipFill>
              <a:blip r:embed="rId4"/>
              <a:stretch>
                <a:fillRect l="-60500" r="-60500"/>
              </a:stretch>
            </a:blipFill>
          </p:spPr>
        </p:sp>
      </p:grpSp>
      <p:grpSp>
        <p:nvGrpSpPr>
          <p:cNvPr id="16" name="Group 16"/>
          <p:cNvGrpSpPr>
            <a:grpSpLocks noChangeAspect="1"/>
          </p:cNvGrpSpPr>
          <p:nvPr/>
        </p:nvGrpSpPr>
        <p:grpSpPr>
          <a:xfrm>
            <a:off x="1428125" y="6435012"/>
            <a:ext cx="2674858" cy="3088750"/>
            <a:chOff x="0" y="0"/>
            <a:chExt cx="5499100" cy="63500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5499100" cy="6350000"/>
            </a:xfrm>
            <a:custGeom>
              <a:avLst/>
              <a:gdLst/>
              <a:ahLst/>
              <a:cxnLst/>
              <a:rect l="l" t="t" r="r" b="b"/>
              <a:pathLst>
                <a:path w="5499100" h="6350000">
                  <a:moveTo>
                    <a:pt x="2749550" y="6350000"/>
                  </a:moveTo>
                  <a:lnTo>
                    <a:pt x="0" y="4762500"/>
                  </a:lnTo>
                  <a:lnTo>
                    <a:pt x="0" y="1587500"/>
                  </a:lnTo>
                  <a:lnTo>
                    <a:pt x="2749550" y="0"/>
                  </a:lnTo>
                  <a:lnTo>
                    <a:pt x="5499100" y="1587500"/>
                  </a:lnTo>
                  <a:lnTo>
                    <a:pt x="5499100" y="4762500"/>
                  </a:lnTo>
                  <a:lnTo>
                    <a:pt x="2749550" y="6350000"/>
                  </a:lnTo>
                  <a:close/>
                </a:path>
              </a:pathLst>
            </a:custGeom>
            <a:blipFill>
              <a:blip r:embed="rId5"/>
              <a:stretch>
                <a:fillRect l="-52643" r="-52643"/>
              </a:stretch>
            </a:blipFill>
          </p:spPr>
        </p:sp>
      </p:grpSp>
      <p:grpSp>
        <p:nvGrpSpPr>
          <p:cNvPr id="18" name="Group 18"/>
          <p:cNvGrpSpPr>
            <a:grpSpLocks noChangeAspect="1"/>
          </p:cNvGrpSpPr>
          <p:nvPr/>
        </p:nvGrpSpPr>
        <p:grpSpPr>
          <a:xfrm>
            <a:off x="9723743" y="6435012"/>
            <a:ext cx="2674858" cy="3088750"/>
            <a:chOff x="0" y="0"/>
            <a:chExt cx="5499100" cy="63500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5499100" cy="6350000"/>
            </a:xfrm>
            <a:custGeom>
              <a:avLst/>
              <a:gdLst/>
              <a:ahLst/>
              <a:cxnLst/>
              <a:rect l="l" t="t" r="r" b="b"/>
              <a:pathLst>
                <a:path w="5499100" h="6350000">
                  <a:moveTo>
                    <a:pt x="2749550" y="6350000"/>
                  </a:moveTo>
                  <a:lnTo>
                    <a:pt x="0" y="4762500"/>
                  </a:lnTo>
                  <a:lnTo>
                    <a:pt x="0" y="1587500"/>
                  </a:lnTo>
                  <a:lnTo>
                    <a:pt x="2749550" y="0"/>
                  </a:lnTo>
                  <a:lnTo>
                    <a:pt x="5499100" y="1587500"/>
                  </a:lnTo>
                  <a:lnTo>
                    <a:pt x="5499100" y="4762500"/>
                  </a:lnTo>
                  <a:lnTo>
                    <a:pt x="2749550" y="6350000"/>
                  </a:lnTo>
                  <a:close/>
                </a:path>
              </a:pathLst>
            </a:custGeom>
            <a:blipFill>
              <a:blip r:embed="rId6"/>
              <a:stretch>
                <a:fillRect l="-48335" r="-56950"/>
              </a:stretch>
            </a:blipFill>
          </p:spPr>
        </p:sp>
      </p:grpSp>
      <p:sp>
        <p:nvSpPr>
          <p:cNvPr id="20" name="TextBox 20"/>
          <p:cNvSpPr txBox="1"/>
          <p:nvPr/>
        </p:nvSpPr>
        <p:spPr>
          <a:xfrm>
            <a:off x="1533896" y="954413"/>
            <a:ext cx="8984373" cy="6850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34"/>
              </a:lnSpc>
            </a:pPr>
            <a:r>
              <a:rPr lang="en-US" sz="4257">
                <a:solidFill>
                  <a:srgbClr val="2F5F9C"/>
                </a:solidFill>
                <a:latin typeface="Montserrat Extra-Bold Bold"/>
              </a:rPr>
              <a:t>AEROPUERTOS 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4292140" y="3413047"/>
            <a:ext cx="4099943" cy="18343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915"/>
              </a:lnSpc>
            </a:pPr>
            <a:r>
              <a:rPr lang="en-US" sz="2242">
                <a:solidFill>
                  <a:srgbClr val="2A3765"/>
                </a:solidFill>
                <a:latin typeface="Montserrat Classic"/>
              </a:rPr>
              <a:t>Implementamos sistemas de perifoneo en toda clase de áreas para difundir información operativa a visitantes y pasajeros.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2587759" y="3605995"/>
            <a:ext cx="4099943" cy="17539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785"/>
              </a:lnSpc>
            </a:pPr>
            <a:r>
              <a:rPr lang="en-US" sz="2142">
                <a:solidFill>
                  <a:srgbClr val="2A3765"/>
                </a:solidFill>
                <a:latin typeface="Montserrat Classic"/>
              </a:rPr>
              <a:t>Implementamos sistemas de administración, analítica y control de ingresos no aeronáuticos en los comercios de terminales.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4414422" y="7042924"/>
            <a:ext cx="3977661" cy="14478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915"/>
              </a:lnSpc>
            </a:pPr>
            <a:r>
              <a:rPr lang="en-US" sz="2242" spc="-51">
                <a:solidFill>
                  <a:srgbClr val="2A3765"/>
                </a:solidFill>
                <a:latin typeface="Montserrat Classic"/>
              </a:rPr>
              <a:t>Implementamos sistemas de información pública a través de pantallas y cartelería digital.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2710040" y="7052449"/>
            <a:ext cx="3977661" cy="13704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763"/>
              </a:lnSpc>
            </a:pPr>
            <a:r>
              <a:rPr lang="en-US" sz="2126">
                <a:solidFill>
                  <a:srgbClr val="2A3765"/>
                </a:solidFill>
                <a:latin typeface="Montserrat Classic"/>
              </a:rPr>
              <a:t>Implementamos sistemas de telecomunicaciones con wifi para acceso público en áreas de tránsito y espera.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4292140" y="2833722"/>
            <a:ext cx="4099943" cy="352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78"/>
              </a:lnSpc>
            </a:pPr>
            <a:r>
              <a:rPr lang="en-US" sz="2213" spc="-42">
                <a:solidFill>
                  <a:srgbClr val="2F5F9C"/>
                </a:solidFill>
                <a:latin typeface="Montserrat Extra-Bold Bold"/>
              </a:rPr>
              <a:t>SOLUCIONES PAS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4414422" y="6645313"/>
            <a:ext cx="4148147" cy="3466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78"/>
              </a:lnSpc>
            </a:pPr>
            <a:r>
              <a:rPr lang="en-US" sz="2213" spc="-42">
                <a:solidFill>
                  <a:srgbClr val="2F5F9C"/>
                </a:solidFill>
                <a:latin typeface="Montserrat Extra-Bold Bold"/>
              </a:rPr>
              <a:t>SOLUCIONES FIDS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2597922" y="2825884"/>
            <a:ext cx="4089779" cy="7148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78"/>
              </a:lnSpc>
            </a:pPr>
            <a:r>
              <a:rPr lang="en-US" sz="2213" spc="-42">
                <a:solidFill>
                  <a:srgbClr val="2F5F9C"/>
                </a:solidFill>
                <a:latin typeface="Montserrat Extra-Bold Bold"/>
              </a:rPr>
              <a:t>SOLUCIÓN EN MONITOREO DE PUNTOS DE VENTA POS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2710040" y="6645313"/>
            <a:ext cx="4148147" cy="352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78"/>
              </a:lnSpc>
            </a:pPr>
            <a:r>
              <a:rPr lang="en-US" sz="2213" spc="-42">
                <a:solidFill>
                  <a:srgbClr val="2F5F9C"/>
                </a:solidFill>
                <a:latin typeface="Montserrat Extra-Bold Bold"/>
              </a:rPr>
              <a:t>ADMINISTRACIÓN WIFI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086103" y="2086279"/>
            <a:ext cx="2868695" cy="1805644"/>
          </a:xfrm>
          <a:custGeom>
            <a:avLst/>
            <a:gdLst/>
            <a:ahLst/>
            <a:cxnLst/>
            <a:rect l="l" t="t" r="r" b="b"/>
            <a:pathLst>
              <a:path w="2868695" h="1805644">
                <a:moveTo>
                  <a:pt x="0" y="0"/>
                </a:moveTo>
                <a:lnTo>
                  <a:pt x="2868695" y="0"/>
                </a:lnTo>
                <a:lnTo>
                  <a:pt x="2868695" y="1805644"/>
                </a:lnTo>
                <a:lnTo>
                  <a:pt x="0" y="180564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AutoShape 3"/>
          <p:cNvSpPr/>
          <p:nvPr/>
        </p:nvSpPr>
        <p:spPr>
          <a:xfrm rot="-5399999">
            <a:off x="325627" y="4846572"/>
            <a:ext cx="1336459" cy="0"/>
          </a:xfrm>
          <a:prstGeom prst="line">
            <a:avLst/>
          </a:prstGeom>
          <a:ln w="104775" cap="rnd">
            <a:solidFill>
              <a:srgbClr val="3C97C6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4" name="Group 4"/>
          <p:cNvGrpSpPr>
            <a:grpSpLocks noChangeAspect="1"/>
          </p:cNvGrpSpPr>
          <p:nvPr/>
        </p:nvGrpSpPr>
        <p:grpSpPr>
          <a:xfrm rot="-5405086">
            <a:off x="9579792" y="-1071284"/>
            <a:ext cx="10462469" cy="9060026"/>
            <a:chOff x="0" y="0"/>
            <a:chExt cx="4282440" cy="37084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solidFill>
              <a:srgbClr val="3C97C6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 rot="-5405086">
            <a:off x="11308011" y="3093749"/>
            <a:ext cx="10462469" cy="9060026"/>
            <a:chOff x="0" y="0"/>
            <a:chExt cx="4282440" cy="37084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solidFill>
              <a:srgbClr val="2A3765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9275674" y="106449"/>
            <a:ext cx="9458003" cy="10921482"/>
            <a:chOff x="0" y="0"/>
            <a:chExt cx="549910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499100" cy="6350000"/>
            </a:xfrm>
            <a:custGeom>
              <a:avLst/>
              <a:gdLst/>
              <a:ahLst/>
              <a:cxnLst/>
              <a:rect l="l" t="t" r="r" b="b"/>
              <a:pathLst>
                <a:path w="5499100" h="6350000">
                  <a:moveTo>
                    <a:pt x="2749550" y="6350000"/>
                  </a:moveTo>
                  <a:lnTo>
                    <a:pt x="0" y="4762500"/>
                  </a:lnTo>
                  <a:lnTo>
                    <a:pt x="0" y="1587500"/>
                  </a:lnTo>
                  <a:lnTo>
                    <a:pt x="2749550" y="0"/>
                  </a:lnTo>
                  <a:lnTo>
                    <a:pt x="5499100" y="1587500"/>
                  </a:lnTo>
                  <a:lnTo>
                    <a:pt x="5499100" y="4762500"/>
                  </a:lnTo>
                  <a:lnTo>
                    <a:pt x="2749550" y="6350000"/>
                  </a:lnTo>
                  <a:close/>
                </a:path>
              </a:pathLst>
            </a:custGeom>
            <a:blipFill>
              <a:blip r:embed="rId3"/>
              <a:stretch>
                <a:fillRect l="-38693" r="-34516"/>
              </a:stretch>
            </a:blipFill>
          </p:spPr>
        </p:sp>
      </p:grpSp>
      <p:sp>
        <p:nvSpPr>
          <p:cNvPr id="10" name="TextBox 10"/>
          <p:cNvSpPr txBox="1"/>
          <p:nvPr/>
        </p:nvSpPr>
        <p:spPr>
          <a:xfrm>
            <a:off x="1211722" y="4311023"/>
            <a:ext cx="6844673" cy="13861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34"/>
              </a:lnSpc>
            </a:pPr>
            <a:r>
              <a:rPr lang="en-US" sz="4257">
                <a:solidFill>
                  <a:srgbClr val="2F5F9C"/>
                </a:solidFill>
                <a:latin typeface="Montserrat Extra-Bold"/>
              </a:rPr>
              <a:t>TRANSPORTE PÚBLICO</a:t>
            </a:r>
          </a:p>
          <a:p>
            <a:pPr marL="0" lvl="0" indent="0" algn="l">
              <a:lnSpc>
                <a:spcPts val="5534"/>
              </a:lnSpc>
            </a:pPr>
            <a:r>
              <a:rPr lang="en-US" sz="4257">
                <a:solidFill>
                  <a:srgbClr val="2F5F9C"/>
                </a:solidFill>
                <a:latin typeface="Montserrat Extra-Bold"/>
              </a:rPr>
              <a:t>TERRESTRE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885081" y="7018228"/>
            <a:ext cx="7814520" cy="1182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138"/>
              </a:lnSpc>
            </a:pPr>
            <a:r>
              <a:rPr lang="en-US" sz="2414">
                <a:solidFill>
                  <a:srgbClr val="2A3765"/>
                </a:solidFill>
                <a:latin typeface="Montserrat Classic"/>
              </a:rPr>
              <a:t>Implementamos sistemas de monitoreo, captura, análisis y transmisión de información que digitalizan las operaciones de esta industria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41469" y="6130765"/>
            <a:ext cx="7758132" cy="7679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97"/>
              </a:lnSpc>
            </a:pPr>
            <a:r>
              <a:rPr lang="en-US" sz="2383" spc="-45">
                <a:solidFill>
                  <a:srgbClr val="2F5F9C"/>
                </a:solidFill>
                <a:latin typeface="Montserrat Extra-Bold"/>
              </a:rPr>
              <a:t>PLATAFORMAS DE GESTIÓN PARA SERVICIOS DE TRANSPORTE PÚBLICO COLECTIVO Y MASIVO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1574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3637720" y="1113184"/>
            <a:ext cx="10038524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Montserrat Medium" panose="00000600000000000000" pitchFamily="2" charset="0"/>
              </a:rPr>
              <a:t>CERTIFICACIONES </a:t>
            </a:r>
          </a:p>
          <a:p>
            <a:r>
              <a:rPr lang="es-CO" sz="8100" b="1" dirty="0">
                <a:solidFill>
                  <a:schemeClr val="bg1"/>
                </a:solidFill>
                <a:latin typeface="Montserrat Medium" panose="00000600000000000000" pitchFamily="2" charset="0"/>
              </a:rPr>
              <a:t>BUREAU VERITAS 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3637720" y="3052177"/>
            <a:ext cx="9521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Montserrat Medium" panose="00000600000000000000" pitchFamily="2" charset="0"/>
              </a:rPr>
              <a:t>Estamos </a:t>
            </a:r>
            <a:r>
              <a:rPr lang="en-US" dirty="0" err="1">
                <a:solidFill>
                  <a:schemeClr val="bg1"/>
                </a:solidFill>
                <a:latin typeface="Montserrat Medium" panose="00000600000000000000" pitchFamily="2" charset="0"/>
              </a:rPr>
              <a:t>certificados</a:t>
            </a:r>
            <a:r>
              <a:rPr lang="en-US" dirty="0">
                <a:solidFill>
                  <a:schemeClr val="bg1"/>
                </a:solidFill>
                <a:latin typeface="Montserrat Medium" panose="000006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Montserrat Medium" panose="00000600000000000000" pitchFamily="2" charset="0"/>
              </a:rPr>
              <a:t>por</a:t>
            </a:r>
            <a:r>
              <a:rPr lang="en-US" dirty="0">
                <a:solidFill>
                  <a:schemeClr val="bg1"/>
                </a:solidFill>
                <a:latin typeface="Montserrat Medium" panose="000006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Montserrat Medium" panose="00000600000000000000" pitchFamily="2" charset="0"/>
              </a:rPr>
              <a:t>el</a:t>
            </a:r>
            <a:r>
              <a:rPr lang="en-US" dirty="0">
                <a:solidFill>
                  <a:schemeClr val="bg1"/>
                </a:solidFill>
                <a:latin typeface="Montserrat Medium" panose="00000600000000000000" pitchFamily="2" charset="0"/>
              </a:rPr>
              <a:t> Bureau Veritas </a:t>
            </a:r>
            <a:r>
              <a:rPr lang="en-US" dirty="0" err="1">
                <a:solidFill>
                  <a:schemeClr val="bg1"/>
                </a:solidFill>
                <a:latin typeface="Montserrat Medium" panose="00000600000000000000" pitchFamily="2" charset="0"/>
              </a:rPr>
              <a:t>internacional</a:t>
            </a:r>
            <a:endParaRPr lang="es-CO" dirty="0">
              <a:solidFill>
                <a:schemeClr val="bg1"/>
              </a:solidFill>
              <a:latin typeface="Montserrat Medium" panose="00000600000000000000" pitchFamily="2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3896135" y="3744674"/>
            <a:ext cx="9521690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75" dirty="0">
                <a:solidFill>
                  <a:schemeClr val="bg1"/>
                </a:solidFill>
                <a:latin typeface="Montserrat Medium" panose="00000600000000000000" pitchFamily="2" charset="0"/>
              </a:rPr>
              <a:t> ISO 9001 Sistema de </a:t>
            </a:r>
            <a:r>
              <a:rPr lang="en-US" sz="1575" dirty="0" err="1">
                <a:solidFill>
                  <a:schemeClr val="bg1"/>
                </a:solidFill>
                <a:latin typeface="Montserrat Medium" panose="00000600000000000000" pitchFamily="2" charset="0"/>
              </a:rPr>
              <a:t>Gestión</a:t>
            </a:r>
            <a:r>
              <a:rPr lang="en-US" sz="1575" dirty="0">
                <a:solidFill>
                  <a:schemeClr val="bg1"/>
                </a:solidFill>
                <a:latin typeface="Montserrat Medium" panose="00000600000000000000" pitchFamily="2" charset="0"/>
              </a:rPr>
              <a:t> de Calidad </a:t>
            </a:r>
          </a:p>
          <a:p>
            <a:r>
              <a:rPr lang="en-US" sz="1575" dirty="0">
                <a:solidFill>
                  <a:schemeClr val="bg1"/>
                </a:solidFill>
                <a:latin typeface="Montserrat Medium" panose="00000600000000000000" pitchFamily="2" charset="0"/>
              </a:rPr>
              <a:t> ISO 27001 </a:t>
            </a:r>
            <a:r>
              <a:rPr lang="en-US" sz="1575" dirty="0" err="1">
                <a:solidFill>
                  <a:schemeClr val="bg1"/>
                </a:solidFill>
                <a:latin typeface="Montserrat Medium" panose="00000600000000000000" pitchFamily="2" charset="0"/>
              </a:rPr>
              <a:t>Seguridad</a:t>
            </a:r>
            <a:r>
              <a:rPr lang="en-US" sz="1575" dirty="0">
                <a:solidFill>
                  <a:schemeClr val="bg1"/>
                </a:solidFill>
                <a:latin typeface="Montserrat Medium" panose="00000600000000000000" pitchFamily="2" charset="0"/>
              </a:rPr>
              <a:t> de la </a:t>
            </a:r>
            <a:r>
              <a:rPr lang="en-US" sz="1575" dirty="0" err="1">
                <a:solidFill>
                  <a:schemeClr val="bg1"/>
                </a:solidFill>
                <a:latin typeface="Montserrat Medium" panose="00000600000000000000" pitchFamily="2" charset="0"/>
              </a:rPr>
              <a:t>Información</a:t>
            </a:r>
            <a:endParaRPr lang="en-US" sz="1575" dirty="0">
              <a:solidFill>
                <a:schemeClr val="bg1"/>
              </a:solidFill>
              <a:latin typeface="Montserrat Medium" panose="00000600000000000000" pitchFamily="2" charset="0"/>
            </a:endParaRPr>
          </a:p>
          <a:p>
            <a:r>
              <a:rPr lang="en-US" sz="1575" dirty="0">
                <a:solidFill>
                  <a:schemeClr val="bg1"/>
                </a:solidFill>
                <a:latin typeface="Montserrat Medium" panose="00000600000000000000" pitchFamily="2" charset="0"/>
              </a:rPr>
              <a:t> ISO 14001 Sistema de </a:t>
            </a:r>
            <a:r>
              <a:rPr lang="en-US" sz="1575" dirty="0" err="1">
                <a:solidFill>
                  <a:schemeClr val="bg1"/>
                </a:solidFill>
                <a:latin typeface="Montserrat Medium" panose="00000600000000000000" pitchFamily="2" charset="0"/>
              </a:rPr>
              <a:t>Gestión</a:t>
            </a:r>
            <a:r>
              <a:rPr lang="en-US" sz="1575" dirty="0">
                <a:solidFill>
                  <a:schemeClr val="bg1"/>
                </a:solidFill>
                <a:latin typeface="Montserrat Medium" panose="00000600000000000000" pitchFamily="2" charset="0"/>
              </a:rPr>
              <a:t> Ambiental</a:t>
            </a:r>
          </a:p>
          <a:p>
            <a:r>
              <a:rPr lang="en-US" sz="1575" dirty="0">
                <a:solidFill>
                  <a:schemeClr val="bg1"/>
                </a:solidFill>
                <a:latin typeface="Montserrat Medium" panose="00000600000000000000" pitchFamily="2" charset="0"/>
              </a:rPr>
              <a:t> ISO 45001 </a:t>
            </a:r>
            <a:r>
              <a:rPr lang="es-ES" sz="1575" dirty="0">
                <a:solidFill>
                  <a:schemeClr val="bg1"/>
                </a:solidFill>
                <a:latin typeface="Montserrat Medium" panose="00000600000000000000" pitchFamily="2" charset="0"/>
              </a:rPr>
              <a:t>Sistemas de gestión de la seguridad y salud en el trabajo</a:t>
            </a:r>
            <a:endParaRPr lang="es-CO" sz="1575" dirty="0">
              <a:solidFill>
                <a:schemeClr val="bg1"/>
              </a:solidFill>
              <a:latin typeface="Montserrat Medium" panose="00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08115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1CE8220E-F1EA-F4F0-A956-FCFB9CAD7DE6}"/>
              </a:ext>
            </a:extLst>
          </p:cNvPr>
          <p:cNvSpPr txBox="1"/>
          <p:nvPr/>
        </p:nvSpPr>
        <p:spPr>
          <a:xfrm>
            <a:off x="2101659" y="2336105"/>
            <a:ext cx="10530615" cy="1985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>
            <a:defPPr>
              <a:defRPr lang="es-419"/>
            </a:defPPr>
            <a:lvl1pPr marR="0" lvl="0" indent="0"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accent1"/>
                </a:solidFill>
                <a:latin typeface="Montserrat"/>
                <a:ea typeface="Montserrat"/>
                <a:cs typeface="Montserrat"/>
              </a:defRPr>
            </a:lvl1pPr>
          </a:lstStyle>
          <a:p>
            <a:r>
              <a:rPr lang="es-CO" sz="4800" dirty="0">
                <a:solidFill>
                  <a:schemeClr val="bg1"/>
                </a:solidFill>
              </a:rPr>
              <a:t>VERTICALES DE </a:t>
            </a:r>
            <a:br>
              <a:rPr lang="es-CO" sz="4800" dirty="0">
                <a:solidFill>
                  <a:schemeClr val="bg1"/>
                </a:solidFill>
              </a:rPr>
            </a:br>
            <a:r>
              <a:rPr lang="es-CO" sz="7200" b="0" dirty="0">
                <a:solidFill>
                  <a:schemeClr val="bg1"/>
                </a:solidFill>
              </a:rPr>
              <a:t>NEGOCIOS</a:t>
            </a:r>
          </a:p>
        </p:txBody>
      </p:sp>
      <p:sp>
        <p:nvSpPr>
          <p:cNvPr id="4" name="Google Shape;227;p4"/>
          <p:cNvSpPr txBox="1"/>
          <p:nvPr/>
        </p:nvSpPr>
        <p:spPr>
          <a:xfrm>
            <a:off x="1738775" y="7508066"/>
            <a:ext cx="3668112" cy="1301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s-CO" sz="2100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APOYO TECNOLÓGICO </a:t>
            </a:r>
            <a:endParaRPr sz="2700" dirty="0">
              <a:solidFill>
                <a:schemeClr val="bg1"/>
              </a:solidFill>
            </a:endParaRPr>
          </a:p>
          <a:p>
            <a:pPr algn="ctr">
              <a:lnSpc>
                <a:spcPct val="90000"/>
              </a:lnSpc>
            </a:pPr>
            <a:r>
              <a:rPr lang="es-CO" sz="2100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A LA </a:t>
            </a:r>
            <a:r>
              <a:rPr lang="es-CO" sz="2100" b="1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GESTIÓN DEL </a:t>
            </a:r>
            <a:r>
              <a:rPr lang="es-ES" sz="2100" b="1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TRANSITO Y LA MOVILIDAD</a:t>
            </a:r>
            <a:endParaRPr sz="2100" b="1" dirty="0">
              <a:solidFill>
                <a:schemeClr val="bg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" name="Google Shape;228;p4"/>
          <p:cNvSpPr txBox="1"/>
          <p:nvPr/>
        </p:nvSpPr>
        <p:spPr>
          <a:xfrm>
            <a:off x="5522391" y="7508066"/>
            <a:ext cx="3246540" cy="15926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s-CO" sz="2100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GESTIÓN INTELIGENTE</a:t>
            </a:r>
            <a:endParaRPr sz="2700" dirty="0">
              <a:solidFill>
                <a:schemeClr val="bg1"/>
              </a:solidFill>
            </a:endParaRPr>
          </a:p>
          <a:p>
            <a:pPr algn="ctr">
              <a:lnSpc>
                <a:spcPct val="90000"/>
              </a:lnSpc>
            </a:pPr>
            <a:r>
              <a:rPr lang="es-CO" sz="2100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DE </a:t>
            </a:r>
            <a:r>
              <a:rPr lang="es-CO" sz="2100" b="1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ESPACIOS</a:t>
            </a:r>
            <a:endParaRPr sz="2700" dirty="0">
              <a:solidFill>
                <a:schemeClr val="bg1"/>
              </a:solidFill>
            </a:endParaRPr>
          </a:p>
          <a:p>
            <a:pPr algn="ctr">
              <a:lnSpc>
                <a:spcPct val="90000"/>
              </a:lnSpc>
            </a:pPr>
            <a:r>
              <a:rPr lang="es-CO" sz="2100" b="1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CIBERFISICOS</a:t>
            </a:r>
            <a:r>
              <a:rPr lang="es-CO" sz="2100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 CON</a:t>
            </a:r>
            <a:endParaRPr sz="2700" dirty="0">
              <a:solidFill>
                <a:schemeClr val="bg1"/>
              </a:solidFill>
            </a:endParaRPr>
          </a:p>
          <a:p>
            <a:pPr algn="ctr">
              <a:lnSpc>
                <a:spcPct val="90000"/>
              </a:lnSpc>
            </a:pPr>
            <a:r>
              <a:rPr lang="es-CO" sz="2100" b="1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IoT</a:t>
            </a:r>
            <a:endParaRPr sz="2100" b="1" dirty="0">
              <a:solidFill>
                <a:schemeClr val="bg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" name="Google Shape;229;p4"/>
          <p:cNvSpPr txBox="1"/>
          <p:nvPr/>
        </p:nvSpPr>
        <p:spPr>
          <a:xfrm>
            <a:off x="8884436" y="7508066"/>
            <a:ext cx="2823284" cy="10109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s-CO" sz="2100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PROYECTOS DE </a:t>
            </a:r>
            <a:endParaRPr sz="2700" dirty="0">
              <a:solidFill>
                <a:schemeClr val="bg1"/>
              </a:solidFill>
            </a:endParaRPr>
          </a:p>
          <a:p>
            <a:pPr algn="ctr">
              <a:lnSpc>
                <a:spcPct val="90000"/>
              </a:lnSpc>
            </a:pPr>
            <a:r>
              <a:rPr lang="es-CO" sz="2100" b="1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INTEGRACIÓN E </a:t>
            </a:r>
            <a:endParaRPr sz="2700" dirty="0">
              <a:solidFill>
                <a:schemeClr val="bg1"/>
              </a:solidFill>
            </a:endParaRPr>
          </a:p>
          <a:p>
            <a:pPr algn="ctr">
              <a:lnSpc>
                <a:spcPct val="90000"/>
              </a:lnSpc>
            </a:pPr>
            <a:r>
              <a:rPr lang="es-CO" sz="2100" b="1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INGENIERÍA</a:t>
            </a:r>
            <a:endParaRPr sz="2100" b="1" dirty="0">
              <a:solidFill>
                <a:schemeClr val="bg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21814395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Google Shape;168;p3">
            <a:extLst>
              <a:ext uri="{FF2B5EF4-FFF2-40B4-BE49-F238E27FC236}">
                <a16:creationId xmlns:a16="http://schemas.microsoft.com/office/drawing/2014/main" id="{EEC4C8AC-50A8-48D1-88C7-A5D88DAA6045}"/>
              </a:ext>
            </a:extLst>
          </p:cNvPr>
          <p:cNvSpPr txBox="1"/>
          <p:nvPr/>
        </p:nvSpPr>
        <p:spPr>
          <a:xfrm>
            <a:off x="1526329" y="715436"/>
            <a:ext cx="9625376" cy="1985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pPr lvl="0"/>
            <a:r>
              <a:rPr lang="es-CO" sz="6000" b="1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COMPONENTES DEL </a:t>
            </a:r>
            <a:r>
              <a:rPr lang="es-CO" sz="6000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CÓDIGO DE TRÁNSITO</a:t>
            </a:r>
          </a:p>
        </p:txBody>
      </p:sp>
      <p:sp>
        <p:nvSpPr>
          <p:cNvPr id="5" name="Google Shape;228;p4"/>
          <p:cNvSpPr txBox="1"/>
          <p:nvPr/>
        </p:nvSpPr>
        <p:spPr>
          <a:xfrm>
            <a:off x="2633869" y="6749762"/>
            <a:ext cx="2524538" cy="15926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pPr lvl="0" algn="ctr">
              <a:lnSpc>
                <a:spcPct val="90000"/>
              </a:lnSpc>
            </a:pPr>
            <a:r>
              <a:rPr lang="es-MX" sz="2100" b="1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Sistema Tecnológico de Información   RUNT</a:t>
            </a:r>
          </a:p>
          <a:p>
            <a:pPr lvl="0" algn="ctr">
              <a:lnSpc>
                <a:spcPct val="90000"/>
              </a:lnSpc>
            </a:pPr>
            <a:r>
              <a:rPr lang="es-MX" sz="2100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11 Registros </a:t>
            </a:r>
          </a:p>
        </p:txBody>
      </p:sp>
      <p:sp>
        <p:nvSpPr>
          <p:cNvPr id="6" name="Google Shape;228;p4"/>
          <p:cNvSpPr txBox="1"/>
          <p:nvPr/>
        </p:nvSpPr>
        <p:spPr>
          <a:xfrm>
            <a:off x="5506278" y="5143501"/>
            <a:ext cx="3776871" cy="3337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pPr lvl="0" algn="ctr">
              <a:lnSpc>
                <a:spcPct val="90000"/>
              </a:lnSpc>
            </a:pPr>
            <a:r>
              <a:rPr lang="es-MX" sz="2100" b="1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Red de Autoridades de tránsito </a:t>
            </a:r>
          </a:p>
          <a:p>
            <a:pPr lvl="0" algn="ctr">
              <a:lnSpc>
                <a:spcPct val="90000"/>
              </a:lnSpc>
            </a:pPr>
            <a:endParaRPr lang="es-MX" sz="2100" b="1" dirty="0">
              <a:solidFill>
                <a:schemeClr val="bg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28625" indent="-428625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s-MX" sz="2100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Autoridades de tránsito</a:t>
            </a:r>
          </a:p>
          <a:p>
            <a:pPr marL="428625" indent="-428625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s-MX" sz="2100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Organismos de tránsito</a:t>
            </a:r>
          </a:p>
          <a:p>
            <a:pPr marL="428625" indent="-428625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s-MX" sz="2100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Organismos de Apoyo</a:t>
            </a:r>
            <a:r>
              <a:rPr lang="es-MX" sz="2100" b="1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</a:p>
          <a:p>
            <a:pPr lvl="0" algn="ctr">
              <a:lnSpc>
                <a:spcPct val="90000"/>
              </a:lnSpc>
            </a:pPr>
            <a:endParaRPr lang="es-MX" sz="2100" b="1" dirty="0">
              <a:solidFill>
                <a:schemeClr val="bg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lvl="0" algn="ctr">
              <a:lnSpc>
                <a:spcPct val="90000"/>
              </a:lnSpc>
            </a:pPr>
            <a:r>
              <a:rPr lang="es-MX" sz="2100" b="1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Fija su jurisdicción y competencia</a:t>
            </a:r>
          </a:p>
        </p:txBody>
      </p:sp>
      <p:sp>
        <p:nvSpPr>
          <p:cNvPr id="7" name="Google Shape;228;p4"/>
          <p:cNvSpPr txBox="1"/>
          <p:nvPr/>
        </p:nvSpPr>
        <p:spPr>
          <a:xfrm>
            <a:off x="9591266" y="6749760"/>
            <a:ext cx="2524538" cy="1301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pPr lvl="0" algn="ctr">
              <a:lnSpc>
                <a:spcPct val="90000"/>
              </a:lnSpc>
            </a:pPr>
            <a:r>
              <a:rPr lang="es-MX" sz="2100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Creación de un </a:t>
            </a:r>
            <a:r>
              <a:rPr lang="es-MX" sz="2100" b="1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Sistema de Multas e Infracciones </a:t>
            </a:r>
          </a:p>
        </p:txBody>
      </p:sp>
      <p:sp>
        <p:nvSpPr>
          <p:cNvPr id="8" name="Google Shape;228;p4"/>
          <p:cNvSpPr txBox="1"/>
          <p:nvPr/>
        </p:nvSpPr>
        <p:spPr>
          <a:xfrm>
            <a:off x="12423920" y="5004670"/>
            <a:ext cx="3776871" cy="4210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pPr lvl="0" algn="ctr">
              <a:lnSpc>
                <a:spcPct val="90000"/>
              </a:lnSpc>
            </a:pPr>
            <a:r>
              <a:rPr lang="es-MX" sz="2100" b="1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Tipos de vehículos y condiciones técnico mecánicas </a:t>
            </a:r>
          </a:p>
          <a:p>
            <a:pPr lvl="0">
              <a:lnSpc>
                <a:spcPct val="90000"/>
              </a:lnSpc>
            </a:pPr>
            <a:endParaRPr lang="es-MX" sz="2100" dirty="0">
              <a:solidFill>
                <a:schemeClr val="bg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28625" indent="-428625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s-MX" sz="2100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Deben matricularse y llevarse la registro RUNT</a:t>
            </a:r>
          </a:p>
          <a:p>
            <a:pPr marL="428625" indent="-428625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s-MX" sz="2100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Contar con una revisión técnico mecánica anual</a:t>
            </a:r>
          </a:p>
          <a:p>
            <a:pPr marL="428625" indent="-428625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s-MX" sz="2100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Hacer revisión en Centros de Diagnóstico habilitados </a:t>
            </a:r>
          </a:p>
        </p:txBody>
      </p:sp>
    </p:spTree>
    <p:extLst>
      <p:ext uri="{BB962C8B-B14F-4D97-AF65-F5344CB8AC3E}">
        <p14:creationId xmlns:p14="http://schemas.microsoft.com/office/powerpoint/2010/main" val="26324047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n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6548800C-197A-7C4B-61F2-E26C202350BF}"/>
              </a:ext>
            </a:extLst>
          </p:cNvPr>
          <p:cNvSpPr txBox="1"/>
          <p:nvPr/>
        </p:nvSpPr>
        <p:spPr>
          <a:xfrm>
            <a:off x="4573541" y="1286980"/>
            <a:ext cx="10530615" cy="1892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>
            <a:defPPr>
              <a:defRPr lang="es-419"/>
            </a:defPPr>
            <a:lvl1pPr marR="0" lvl="0" indent="0"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accent1"/>
                </a:solidFill>
                <a:latin typeface="Montserrat"/>
                <a:ea typeface="Montserrat"/>
                <a:cs typeface="Montserrat"/>
              </a:defRPr>
            </a:lvl1pPr>
          </a:lstStyle>
          <a:p>
            <a:r>
              <a:rPr lang="es-CO" sz="4800" b="0" dirty="0">
                <a:solidFill>
                  <a:schemeClr val="bg1"/>
                </a:solidFill>
              </a:rPr>
              <a:t>HACIA DÓNDE DEBE </a:t>
            </a:r>
          </a:p>
          <a:p>
            <a:r>
              <a:rPr lang="es-CO" sz="6600" dirty="0">
                <a:solidFill>
                  <a:schemeClr val="bg1"/>
                </a:solidFill>
              </a:rPr>
              <a:t>IR EL TRÁNSITO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548800C-197A-7C4B-61F2-E26C202350BF}"/>
              </a:ext>
            </a:extLst>
          </p:cNvPr>
          <p:cNvSpPr txBox="1"/>
          <p:nvPr/>
        </p:nvSpPr>
        <p:spPr>
          <a:xfrm>
            <a:off x="4284325" y="6130238"/>
            <a:ext cx="644504" cy="11541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>
            <a:defPPr>
              <a:defRPr lang="es-419"/>
            </a:defPPr>
            <a:lvl1pPr marR="0" lvl="0" indent="0"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accent1"/>
                </a:solidFill>
                <a:latin typeface="Montserrat"/>
                <a:ea typeface="Montserrat"/>
                <a:cs typeface="Montserrat"/>
              </a:defRPr>
            </a:lvl1pPr>
          </a:lstStyle>
          <a:p>
            <a:r>
              <a:rPr lang="es-CO" sz="6600" dirty="0">
                <a:solidFill>
                  <a:srgbClr val="202135"/>
                </a:solidFill>
              </a:rPr>
              <a:t>1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6548800C-197A-7C4B-61F2-E26C202350BF}"/>
              </a:ext>
            </a:extLst>
          </p:cNvPr>
          <p:cNvSpPr txBox="1"/>
          <p:nvPr/>
        </p:nvSpPr>
        <p:spPr>
          <a:xfrm>
            <a:off x="7724149" y="4401205"/>
            <a:ext cx="644504" cy="11541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>
            <a:defPPr>
              <a:defRPr lang="es-419"/>
            </a:defPPr>
            <a:lvl1pPr marR="0" lvl="0" indent="0"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accent1"/>
                </a:solidFill>
                <a:latin typeface="Montserrat"/>
                <a:ea typeface="Montserrat"/>
                <a:cs typeface="Montserrat"/>
              </a:defRPr>
            </a:lvl1pPr>
          </a:lstStyle>
          <a:p>
            <a:r>
              <a:rPr lang="es-CO" sz="6600" dirty="0">
                <a:solidFill>
                  <a:srgbClr val="202135"/>
                </a:solidFill>
              </a:rPr>
              <a:t>2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6548800C-197A-7C4B-61F2-E26C202350BF}"/>
              </a:ext>
            </a:extLst>
          </p:cNvPr>
          <p:cNvSpPr txBox="1"/>
          <p:nvPr/>
        </p:nvSpPr>
        <p:spPr>
          <a:xfrm>
            <a:off x="11186675" y="6090475"/>
            <a:ext cx="644504" cy="11541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>
            <a:defPPr>
              <a:defRPr lang="es-419"/>
            </a:defPPr>
            <a:lvl1pPr marR="0" lvl="0" indent="0"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accent1"/>
                </a:solidFill>
                <a:latin typeface="Montserrat"/>
                <a:ea typeface="Montserrat"/>
                <a:cs typeface="Montserrat"/>
              </a:defRPr>
            </a:lvl1pPr>
          </a:lstStyle>
          <a:p>
            <a:r>
              <a:rPr lang="es-CO" sz="6600" dirty="0">
                <a:solidFill>
                  <a:srgbClr val="202135"/>
                </a:solidFill>
              </a:rPr>
              <a:t>3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6548800C-197A-7C4B-61F2-E26C202350BF}"/>
              </a:ext>
            </a:extLst>
          </p:cNvPr>
          <p:cNvSpPr txBox="1"/>
          <p:nvPr/>
        </p:nvSpPr>
        <p:spPr>
          <a:xfrm>
            <a:off x="14566589" y="4403500"/>
            <a:ext cx="644504" cy="11541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>
            <a:defPPr>
              <a:defRPr lang="es-419"/>
            </a:defPPr>
            <a:lvl1pPr marR="0" lvl="0" indent="0"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accent1"/>
                </a:solidFill>
                <a:latin typeface="Montserrat"/>
                <a:ea typeface="Montserrat"/>
                <a:cs typeface="Montserrat"/>
              </a:defRPr>
            </a:lvl1pPr>
          </a:lstStyle>
          <a:p>
            <a:r>
              <a:rPr lang="es-CO" sz="6600" dirty="0">
                <a:solidFill>
                  <a:srgbClr val="202135"/>
                </a:solidFill>
              </a:rPr>
              <a:t>4</a:t>
            </a:r>
          </a:p>
        </p:txBody>
      </p:sp>
      <p:sp>
        <p:nvSpPr>
          <p:cNvPr id="14" name="Google Shape;228;p4"/>
          <p:cNvSpPr txBox="1"/>
          <p:nvPr/>
        </p:nvSpPr>
        <p:spPr>
          <a:xfrm>
            <a:off x="6434480" y="5997444"/>
            <a:ext cx="3246540" cy="720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pPr lvl="0" algn="ctr">
              <a:lnSpc>
                <a:spcPct val="90000"/>
              </a:lnSpc>
            </a:pPr>
            <a:r>
              <a:rPr lang="es-MX" sz="2100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INTEGRACIÓN DEL </a:t>
            </a:r>
            <a:r>
              <a:rPr lang="es-MX" sz="2100" b="1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PROCESO AL RUV </a:t>
            </a:r>
          </a:p>
        </p:txBody>
      </p:sp>
      <p:sp>
        <p:nvSpPr>
          <p:cNvPr id="15" name="Google Shape;228;p4"/>
          <p:cNvSpPr txBox="1"/>
          <p:nvPr/>
        </p:nvSpPr>
        <p:spPr>
          <a:xfrm>
            <a:off x="2983305" y="7684043"/>
            <a:ext cx="3246540" cy="720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pPr lvl="0" algn="ctr">
              <a:lnSpc>
                <a:spcPct val="90000"/>
              </a:lnSpc>
            </a:pPr>
            <a:r>
              <a:rPr lang="es-MX" sz="2100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UNIFICACIÓN </a:t>
            </a:r>
          </a:p>
          <a:p>
            <a:pPr lvl="0" algn="ctr">
              <a:lnSpc>
                <a:spcPct val="90000"/>
              </a:lnSpc>
            </a:pPr>
            <a:r>
              <a:rPr lang="es-MX" sz="2100" b="1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DE PROCESO </a:t>
            </a:r>
          </a:p>
        </p:txBody>
      </p:sp>
      <p:sp>
        <p:nvSpPr>
          <p:cNvPr id="16" name="Google Shape;228;p4"/>
          <p:cNvSpPr txBox="1"/>
          <p:nvPr/>
        </p:nvSpPr>
        <p:spPr>
          <a:xfrm>
            <a:off x="9885656" y="7684037"/>
            <a:ext cx="3246540" cy="720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pPr lvl="0" algn="ctr">
              <a:lnSpc>
                <a:spcPct val="90000"/>
              </a:lnSpc>
            </a:pPr>
            <a:r>
              <a:rPr lang="es-MX" sz="2100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MENORES TIEMPOS </a:t>
            </a:r>
            <a:r>
              <a:rPr lang="es-MX" sz="2100" b="1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DE RESPUESTA </a:t>
            </a:r>
          </a:p>
        </p:txBody>
      </p:sp>
      <p:sp>
        <p:nvSpPr>
          <p:cNvPr id="17" name="Google Shape;228;p4"/>
          <p:cNvSpPr txBox="1"/>
          <p:nvPr/>
        </p:nvSpPr>
        <p:spPr>
          <a:xfrm>
            <a:off x="13480886" y="5953812"/>
            <a:ext cx="3246540" cy="720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pPr lvl="0" algn="ctr">
              <a:lnSpc>
                <a:spcPct val="90000"/>
              </a:lnSpc>
            </a:pPr>
            <a:r>
              <a:rPr lang="es-MX" sz="2100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MINIMIZAR </a:t>
            </a:r>
          </a:p>
          <a:p>
            <a:pPr lvl="0" algn="ctr">
              <a:lnSpc>
                <a:spcPct val="90000"/>
              </a:lnSpc>
            </a:pPr>
            <a:r>
              <a:rPr lang="es-MX" sz="2100" b="1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RIEGOS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6548800C-197A-7C4B-61F2-E26C202350BF}"/>
              </a:ext>
            </a:extLst>
          </p:cNvPr>
          <p:cNvSpPr txBox="1"/>
          <p:nvPr/>
        </p:nvSpPr>
        <p:spPr>
          <a:xfrm>
            <a:off x="5239463" y="9153816"/>
            <a:ext cx="8691690" cy="600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>
            <a:defPPr>
              <a:defRPr lang="es-419"/>
            </a:defPPr>
            <a:lvl1pPr marR="0" lvl="0" indent="0"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accent1"/>
                </a:solidFill>
                <a:latin typeface="Montserrat"/>
                <a:ea typeface="Montserrat"/>
                <a:cs typeface="Montserrat"/>
              </a:defRPr>
            </a:lvl1pPr>
          </a:lstStyle>
          <a:p>
            <a:r>
              <a:rPr lang="es-MX" sz="3000" dirty="0">
                <a:solidFill>
                  <a:schemeClr val="bg1"/>
                </a:solidFill>
              </a:rPr>
              <a:t>Calidad y servicios para los </a:t>
            </a:r>
            <a:r>
              <a:rPr lang="es-MX" sz="3000" dirty="0" err="1">
                <a:solidFill>
                  <a:schemeClr val="bg1"/>
                </a:solidFill>
              </a:rPr>
              <a:t>cuidadanos</a:t>
            </a:r>
            <a:r>
              <a:rPr lang="es-MX" sz="3000" dirty="0">
                <a:solidFill>
                  <a:schemeClr val="bg1"/>
                </a:solidFill>
              </a:rPr>
              <a:t> </a:t>
            </a:r>
            <a:endParaRPr lang="es-CO" sz="6600" dirty="0">
              <a:solidFill>
                <a:schemeClr val="bg1"/>
              </a:solidFill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6548800C-197A-7C4B-61F2-E26C202350BF}"/>
              </a:ext>
            </a:extLst>
          </p:cNvPr>
          <p:cNvSpPr txBox="1"/>
          <p:nvPr/>
        </p:nvSpPr>
        <p:spPr>
          <a:xfrm>
            <a:off x="4573541" y="8807567"/>
            <a:ext cx="665922" cy="1292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>
            <a:defPPr>
              <a:defRPr lang="es-419"/>
            </a:defPPr>
            <a:lvl1pPr marR="0" lvl="0" indent="0"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accent1"/>
                </a:solidFill>
                <a:latin typeface="Montserrat"/>
                <a:ea typeface="Montserrat"/>
                <a:cs typeface="Montserrat"/>
              </a:defRPr>
            </a:lvl1pPr>
          </a:lstStyle>
          <a:p>
            <a:r>
              <a:rPr lang="es-CO" sz="7500" dirty="0">
                <a:solidFill>
                  <a:schemeClr val="bg1"/>
                </a:solidFill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22611186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4253949" y="3781589"/>
            <a:ext cx="10197546" cy="2077492"/>
          </a:xfrm>
          <a:prstGeom prst="rect">
            <a:avLst/>
          </a:prstGeom>
          <a:noFill/>
        </p:spPr>
        <p:txBody>
          <a:bodyPr wrap="square" lIns="137160" tIns="68580" rIns="137160" bIns="68580" rtlCol="0" anchor="t">
            <a:spAutoFit/>
          </a:bodyPr>
          <a:lstStyle/>
          <a:p>
            <a:r>
              <a:rPr lang="es-MX" sz="4200" dirty="0">
                <a:solidFill>
                  <a:schemeClr val="bg1"/>
                </a:solidFill>
                <a:latin typeface="Montserrat Medium" panose="00000600000000000000" pitchFamily="2" charset="0"/>
              </a:rPr>
              <a:t>PROPUESTA DE GESTIÓN Y </a:t>
            </a:r>
            <a:r>
              <a:rPr lang="es-MX" sz="4200" b="1" dirty="0">
                <a:solidFill>
                  <a:schemeClr val="bg1"/>
                </a:solidFill>
                <a:latin typeface="Montserrat Medium" panose="00000600000000000000" pitchFamily="2" charset="0"/>
              </a:rPr>
              <a:t>CONTROL INTEGRADO DE </a:t>
            </a:r>
          </a:p>
          <a:p>
            <a:r>
              <a:rPr lang="es-MX" sz="4200" b="1" dirty="0">
                <a:solidFill>
                  <a:schemeClr val="bg1"/>
                </a:solidFill>
                <a:latin typeface="Montserrat Medium"/>
              </a:rPr>
              <a:t>TRÁNSITO Y MOVILIDAD </a:t>
            </a:r>
            <a:endParaRPr lang="es-MX" sz="4200" dirty="0">
              <a:solidFill>
                <a:schemeClr val="bg1"/>
              </a:solidFill>
              <a:latin typeface="Montserrat Medium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4253950" y="6505412"/>
            <a:ext cx="8865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419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Registro único vehicular</a:t>
            </a:r>
            <a:endParaRPr lang="es-419" sz="13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01998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Google Shape;168;p3">
            <a:extLst>
              <a:ext uri="{FF2B5EF4-FFF2-40B4-BE49-F238E27FC236}">
                <a16:creationId xmlns:a16="http://schemas.microsoft.com/office/drawing/2014/main" id="{EEC4C8AC-50A8-48D1-88C7-A5D88DAA6045}"/>
              </a:ext>
            </a:extLst>
          </p:cNvPr>
          <p:cNvSpPr txBox="1"/>
          <p:nvPr/>
        </p:nvSpPr>
        <p:spPr>
          <a:xfrm>
            <a:off x="2058050" y="1176680"/>
            <a:ext cx="9570734" cy="16157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r>
              <a:rPr lang="es-CO" sz="4800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REGISTRO ÚNICO NACIONAL </a:t>
            </a:r>
          </a:p>
          <a:p>
            <a:r>
              <a:rPr lang="es-CO" sz="4800" b="1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DE TRÁNSITO </a:t>
            </a:r>
            <a:r>
              <a:rPr lang="es-CO" sz="4800" b="1" dirty="0">
                <a:solidFill>
                  <a:schemeClr val="bg1"/>
                </a:solidFill>
                <a:latin typeface="Montserrat"/>
                <a:sym typeface="Montserrat"/>
              </a:rPr>
              <a:t>RUNT</a:t>
            </a:r>
            <a:endParaRPr sz="2700" dirty="0">
              <a:solidFill>
                <a:schemeClr val="bg1"/>
              </a:solidFill>
            </a:endParaRPr>
          </a:p>
        </p:txBody>
      </p:sp>
      <p:sp>
        <p:nvSpPr>
          <p:cNvPr id="5" name="Google Shape;228;p4"/>
          <p:cNvSpPr txBox="1"/>
          <p:nvPr/>
        </p:nvSpPr>
        <p:spPr>
          <a:xfrm>
            <a:off x="7957747" y="3686488"/>
            <a:ext cx="2057522" cy="366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pPr lvl="0" algn="ctr">
              <a:lnSpc>
                <a:spcPct val="90000"/>
              </a:lnSpc>
            </a:pPr>
            <a:r>
              <a:rPr lang="es-MX" sz="1650" b="1" dirty="0">
                <a:solidFill>
                  <a:srgbClr val="202135"/>
                </a:solidFill>
                <a:latin typeface="Montserrat"/>
                <a:ea typeface="Montserrat"/>
                <a:cs typeface="Montserrat"/>
                <a:sym typeface="Montserrat"/>
              </a:rPr>
              <a:t>AUTOMOTORES</a:t>
            </a:r>
          </a:p>
        </p:txBody>
      </p:sp>
      <p:sp>
        <p:nvSpPr>
          <p:cNvPr id="6" name="Google Shape;228;p4"/>
          <p:cNvSpPr txBox="1"/>
          <p:nvPr/>
        </p:nvSpPr>
        <p:spPr>
          <a:xfrm>
            <a:off x="5900224" y="4466264"/>
            <a:ext cx="2057522" cy="595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pPr lvl="0" algn="ctr">
              <a:lnSpc>
                <a:spcPct val="90000"/>
              </a:lnSpc>
            </a:pPr>
            <a:r>
              <a:rPr lang="es-MX" sz="1650" b="1" dirty="0">
                <a:solidFill>
                  <a:srgbClr val="202135"/>
                </a:solidFill>
                <a:latin typeface="Montserrat"/>
                <a:ea typeface="Montserrat"/>
                <a:cs typeface="Montserrat"/>
                <a:sym typeface="Montserrat"/>
              </a:rPr>
              <a:t>DEMÁS </a:t>
            </a:r>
            <a:r>
              <a:rPr lang="es-MX" sz="1650" dirty="0">
                <a:solidFill>
                  <a:srgbClr val="202135"/>
                </a:solidFill>
                <a:latin typeface="Montserrat"/>
                <a:ea typeface="Montserrat"/>
                <a:cs typeface="Montserrat"/>
                <a:sym typeface="Montserrat"/>
              </a:rPr>
              <a:t>ACTORES</a:t>
            </a:r>
          </a:p>
        </p:txBody>
      </p:sp>
      <p:sp>
        <p:nvSpPr>
          <p:cNvPr id="7" name="Google Shape;228;p4"/>
          <p:cNvSpPr txBox="1"/>
          <p:nvPr/>
        </p:nvSpPr>
        <p:spPr>
          <a:xfrm>
            <a:off x="7957745" y="6127718"/>
            <a:ext cx="2057522" cy="553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pPr lvl="0" algn="ctr">
              <a:lnSpc>
                <a:spcPct val="90000"/>
              </a:lnSpc>
            </a:pPr>
            <a:r>
              <a:rPr lang="es-MX" sz="1500" b="1" dirty="0">
                <a:solidFill>
                  <a:srgbClr val="202135"/>
                </a:solidFill>
                <a:latin typeface="Montserrat"/>
                <a:ea typeface="Montserrat"/>
                <a:cs typeface="Montserrat"/>
                <a:sym typeface="Montserrat"/>
              </a:rPr>
              <a:t>REGISTRO ÚNICO </a:t>
            </a:r>
            <a:r>
              <a:rPr lang="es-MX" sz="1500" dirty="0">
                <a:solidFill>
                  <a:srgbClr val="202135"/>
                </a:solidFill>
                <a:latin typeface="Montserrat"/>
                <a:ea typeface="Montserrat"/>
                <a:cs typeface="Montserrat"/>
                <a:sym typeface="Montserrat"/>
              </a:rPr>
              <a:t>VEHICULAR</a:t>
            </a:r>
          </a:p>
        </p:txBody>
      </p:sp>
      <p:sp>
        <p:nvSpPr>
          <p:cNvPr id="8" name="Google Shape;228;p4"/>
          <p:cNvSpPr txBox="1"/>
          <p:nvPr/>
        </p:nvSpPr>
        <p:spPr>
          <a:xfrm>
            <a:off x="5507723" y="6735572"/>
            <a:ext cx="2057522" cy="366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pPr lvl="0" algn="ctr">
              <a:lnSpc>
                <a:spcPct val="90000"/>
              </a:lnSpc>
            </a:pPr>
            <a:r>
              <a:rPr lang="es-MX" sz="1650" dirty="0">
                <a:solidFill>
                  <a:srgbClr val="202135"/>
                </a:solidFill>
                <a:latin typeface="Montserrat"/>
                <a:ea typeface="Montserrat"/>
                <a:cs typeface="Montserrat"/>
                <a:sym typeface="Montserrat"/>
              </a:rPr>
              <a:t>SEGUROS</a:t>
            </a:r>
          </a:p>
        </p:txBody>
      </p:sp>
      <p:sp>
        <p:nvSpPr>
          <p:cNvPr id="9" name="Google Shape;228;p4"/>
          <p:cNvSpPr txBox="1"/>
          <p:nvPr/>
        </p:nvSpPr>
        <p:spPr>
          <a:xfrm>
            <a:off x="6843416" y="8523653"/>
            <a:ext cx="2057522" cy="595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pPr lvl="0" algn="ctr">
              <a:lnSpc>
                <a:spcPct val="90000"/>
              </a:lnSpc>
            </a:pPr>
            <a:r>
              <a:rPr lang="es-MX" sz="1650" dirty="0">
                <a:solidFill>
                  <a:srgbClr val="202135"/>
                </a:solidFill>
                <a:latin typeface="Montserrat"/>
                <a:ea typeface="Montserrat"/>
                <a:cs typeface="Montserrat"/>
                <a:sym typeface="Montserrat"/>
              </a:rPr>
              <a:t>ACCIDENTES DE </a:t>
            </a:r>
            <a:r>
              <a:rPr lang="es-MX" sz="1650" b="1" dirty="0">
                <a:solidFill>
                  <a:srgbClr val="202135"/>
                </a:solidFill>
                <a:latin typeface="Montserrat"/>
                <a:ea typeface="Montserrat"/>
                <a:cs typeface="Montserrat"/>
                <a:sym typeface="Montserrat"/>
              </a:rPr>
              <a:t>TRÁNSITO</a:t>
            </a:r>
          </a:p>
        </p:txBody>
      </p:sp>
      <p:sp>
        <p:nvSpPr>
          <p:cNvPr id="10" name="Google Shape;228;p4"/>
          <p:cNvSpPr txBox="1"/>
          <p:nvPr/>
        </p:nvSpPr>
        <p:spPr>
          <a:xfrm>
            <a:off x="9144001" y="8424451"/>
            <a:ext cx="2057522" cy="595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pPr lvl="0" algn="ctr">
              <a:lnSpc>
                <a:spcPct val="90000"/>
              </a:lnSpc>
            </a:pPr>
            <a:r>
              <a:rPr lang="es-MX" sz="1650" b="1" dirty="0">
                <a:solidFill>
                  <a:srgbClr val="202135"/>
                </a:solidFill>
                <a:latin typeface="Montserrat"/>
                <a:ea typeface="Montserrat"/>
                <a:cs typeface="Montserrat"/>
                <a:sym typeface="Montserrat"/>
              </a:rPr>
              <a:t>EMPRESAS DE </a:t>
            </a:r>
            <a:r>
              <a:rPr lang="es-MX" sz="1650" dirty="0">
                <a:solidFill>
                  <a:srgbClr val="202135"/>
                </a:solidFill>
                <a:latin typeface="Montserrat"/>
                <a:ea typeface="Montserrat"/>
                <a:cs typeface="Montserrat"/>
                <a:sym typeface="Montserrat"/>
              </a:rPr>
              <a:t>TRÁNSITO</a:t>
            </a:r>
          </a:p>
        </p:txBody>
      </p:sp>
      <p:sp>
        <p:nvSpPr>
          <p:cNvPr id="11" name="Google Shape;228;p4"/>
          <p:cNvSpPr txBox="1"/>
          <p:nvPr/>
        </p:nvSpPr>
        <p:spPr>
          <a:xfrm>
            <a:off x="10485409" y="6691136"/>
            <a:ext cx="2057522" cy="455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pPr algn="ctr" defTabSz="100012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CO" sz="1650" b="1" dirty="0"/>
              <a:t>INFRACCIONES</a:t>
            </a:r>
          </a:p>
        </p:txBody>
      </p:sp>
      <p:sp>
        <p:nvSpPr>
          <p:cNvPr id="12" name="Google Shape;228;p4"/>
          <p:cNvSpPr txBox="1"/>
          <p:nvPr/>
        </p:nvSpPr>
        <p:spPr>
          <a:xfrm>
            <a:off x="10036591" y="4558310"/>
            <a:ext cx="2057522" cy="366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pPr lvl="0" algn="ctr">
              <a:lnSpc>
                <a:spcPct val="90000"/>
              </a:lnSpc>
            </a:pPr>
            <a:r>
              <a:rPr lang="es-MX" sz="1650" dirty="0">
                <a:solidFill>
                  <a:srgbClr val="202135"/>
                </a:solidFill>
                <a:latin typeface="Montserrat"/>
                <a:ea typeface="Montserrat"/>
                <a:cs typeface="Montserrat"/>
                <a:sym typeface="Montserrat"/>
              </a:rPr>
              <a:t>CONDUCTORES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6CAFBF60-B933-34E5-46A1-9DF9E22DB5FD}"/>
              </a:ext>
            </a:extLst>
          </p:cNvPr>
          <p:cNvSpPr txBox="1"/>
          <p:nvPr/>
        </p:nvSpPr>
        <p:spPr>
          <a:xfrm>
            <a:off x="13290810" y="6018989"/>
            <a:ext cx="443241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solidFill>
                  <a:schemeClr val="bg1"/>
                </a:solidFill>
                <a:latin typeface="Montserrat Medium" panose="00000600000000000000" pitchFamily="2" charset="0"/>
              </a:rPr>
              <a:t>El registro único nacional de tránsito, integrará servicios de identificación, innovación, modernización y gobernanza que serán el inicio de la transformación tecnológica de República Dominicana.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3A5C9141-AE76-03DA-743A-56587C3010D5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2217" y="-286329"/>
            <a:ext cx="4114800" cy="4114800"/>
          </a:xfrm>
          <a:prstGeom prst="rect">
            <a:avLst/>
          </a:prstGeom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B984F6E5-90C6-A2CB-7A34-E598EF4B007E}"/>
              </a:ext>
            </a:extLst>
          </p:cNvPr>
          <p:cNvSpPr txBox="1"/>
          <p:nvPr/>
        </p:nvSpPr>
        <p:spPr>
          <a:xfrm>
            <a:off x="13206630" y="3532598"/>
            <a:ext cx="451659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solidFill>
                  <a:schemeClr val="bg1"/>
                </a:solidFill>
                <a:latin typeface="Montserrat Medium" panose="00000600000000000000" pitchFamily="2" charset="0"/>
              </a:rPr>
              <a:t>Es una innovadora plataforma tecnológica de servicios que integra y centraliza información de vehículos y conductores a nivel nacional, y le permite al Estado ejercer controles rigurosos y transparentes en el sector de tránsito y transporte. </a:t>
            </a:r>
            <a:endParaRPr lang="es-CO" dirty="0">
              <a:solidFill>
                <a:schemeClr val="bg1"/>
              </a:solidFill>
              <a:latin typeface="Montserrat Medium" panose="00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24023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Google Shape;168;p3">
            <a:extLst>
              <a:ext uri="{FF2B5EF4-FFF2-40B4-BE49-F238E27FC236}">
                <a16:creationId xmlns:a16="http://schemas.microsoft.com/office/drawing/2014/main" id="{EEC4C8AC-50A8-48D1-88C7-A5D88DAA6045}"/>
              </a:ext>
            </a:extLst>
          </p:cNvPr>
          <p:cNvSpPr txBox="1"/>
          <p:nvPr/>
        </p:nvSpPr>
        <p:spPr>
          <a:xfrm>
            <a:off x="7052486" y="1232271"/>
            <a:ext cx="9625376" cy="16157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r>
              <a:rPr lang="es-CO" sz="4800" b="1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REGISTRO ÚNICO NACIONAL </a:t>
            </a:r>
          </a:p>
          <a:p>
            <a:r>
              <a:rPr lang="es-CO" sz="4800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DE TRÁNSITO </a:t>
            </a:r>
            <a:r>
              <a:rPr lang="es-CO" sz="4800" dirty="0">
                <a:solidFill>
                  <a:schemeClr val="bg1"/>
                </a:solidFill>
                <a:latin typeface="Montserrat"/>
                <a:sym typeface="Montserrat"/>
              </a:rPr>
              <a:t>RUNT</a:t>
            </a:r>
            <a:endParaRPr lang="es-CO" sz="4800" dirty="0">
              <a:solidFill>
                <a:schemeClr val="bg1"/>
              </a:solidFill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7151963" y="3570501"/>
            <a:ext cx="88657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MX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En Colombia el RUNT ha integrado (a corte abril de 2022) información sobre:</a:t>
            </a:r>
          </a:p>
        </p:txBody>
      </p:sp>
      <p:sp>
        <p:nvSpPr>
          <p:cNvPr id="5" name="Google Shape;228;p4"/>
          <p:cNvSpPr txBox="1"/>
          <p:nvPr/>
        </p:nvSpPr>
        <p:spPr>
          <a:xfrm>
            <a:off x="6450496" y="6749760"/>
            <a:ext cx="2524538" cy="720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pPr lvl="0" algn="ctr">
              <a:lnSpc>
                <a:spcPct val="90000"/>
              </a:lnSpc>
            </a:pPr>
            <a:r>
              <a:rPr lang="es-MX" sz="2100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17 millones de </a:t>
            </a:r>
            <a:r>
              <a:rPr lang="es-MX" sz="2100" b="1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conductores</a:t>
            </a:r>
          </a:p>
        </p:txBody>
      </p:sp>
      <p:sp>
        <p:nvSpPr>
          <p:cNvPr id="6" name="Google Shape;228;p4"/>
          <p:cNvSpPr txBox="1"/>
          <p:nvPr/>
        </p:nvSpPr>
        <p:spPr>
          <a:xfrm>
            <a:off x="9144001" y="6749760"/>
            <a:ext cx="2524538" cy="10109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pPr lvl="0" algn="ctr">
              <a:lnSpc>
                <a:spcPct val="90000"/>
              </a:lnSpc>
            </a:pPr>
            <a:r>
              <a:rPr lang="es-MX" sz="2100" b="1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6.776.690 millones </a:t>
            </a:r>
          </a:p>
          <a:p>
            <a:pPr lvl="0" algn="ctr">
              <a:lnSpc>
                <a:spcPct val="90000"/>
              </a:lnSpc>
            </a:pPr>
            <a:r>
              <a:rPr lang="es-MX" sz="2100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de vehículos</a:t>
            </a:r>
          </a:p>
        </p:txBody>
      </p:sp>
      <p:sp>
        <p:nvSpPr>
          <p:cNvPr id="7" name="Google Shape;228;p4"/>
          <p:cNvSpPr txBox="1"/>
          <p:nvPr/>
        </p:nvSpPr>
        <p:spPr>
          <a:xfrm>
            <a:off x="11668538" y="6749760"/>
            <a:ext cx="2693505" cy="10109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pPr lvl="0" algn="ctr">
              <a:lnSpc>
                <a:spcPct val="90000"/>
              </a:lnSpc>
            </a:pPr>
            <a:r>
              <a:rPr lang="es-MX" sz="2100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10.410.710 </a:t>
            </a:r>
            <a:r>
              <a:rPr lang="es-MX" sz="2100" b="1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millones de motocicletas</a:t>
            </a:r>
          </a:p>
        </p:txBody>
      </p:sp>
      <p:sp>
        <p:nvSpPr>
          <p:cNvPr id="8" name="Google Shape;228;p4"/>
          <p:cNvSpPr txBox="1"/>
          <p:nvPr/>
        </p:nvSpPr>
        <p:spPr>
          <a:xfrm>
            <a:off x="14362043" y="6749760"/>
            <a:ext cx="2662121" cy="1301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pPr lvl="0" algn="ctr">
              <a:lnSpc>
                <a:spcPct val="90000"/>
              </a:lnSpc>
            </a:pPr>
            <a:r>
              <a:rPr lang="es-MX" sz="2100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186.147 </a:t>
            </a:r>
            <a:r>
              <a:rPr lang="es-MX" sz="2100" b="1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maquinaria, remolques y </a:t>
            </a:r>
            <a:r>
              <a:rPr lang="es-MX" sz="2100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semirremolques</a:t>
            </a:r>
          </a:p>
        </p:txBody>
      </p:sp>
    </p:spTree>
    <p:extLst>
      <p:ext uri="{BB962C8B-B14F-4D97-AF65-F5344CB8AC3E}">
        <p14:creationId xmlns:p14="http://schemas.microsoft.com/office/powerpoint/2010/main" val="10249291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925</Words>
  <Application>Microsoft Office PowerPoint</Application>
  <PresentationFormat>Personalizado</PresentationFormat>
  <Paragraphs>168</Paragraphs>
  <Slides>24</Slides>
  <Notes>0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24</vt:i4>
      </vt:variant>
    </vt:vector>
  </HeadingPairs>
  <TitlesOfParts>
    <vt:vector size="25" baseType="lpstr"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SOLUCIONES TRANSPORTE 4.0</dc:title>
  <cp:lastModifiedBy>Javier Fernández Barbosa</cp:lastModifiedBy>
  <cp:revision>5</cp:revision>
  <dcterms:created xsi:type="dcterms:W3CDTF">2006-08-16T00:00:00Z</dcterms:created>
  <dcterms:modified xsi:type="dcterms:W3CDTF">2023-11-21T15:38:23Z</dcterms:modified>
  <dc:identifier>DAFZpofqUtU</dc:identifier>
</cp:coreProperties>
</file>