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84" r:id="rId3"/>
    <p:sldId id="258" r:id="rId4"/>
    <p:sldId id="259" r:id="rId5"/>
    <p:sldId id="260" r:id="rId6"/>
    <p:sldId id="261" r:id="rId7"/>
    <p:sldId id="283" r:id="rId8"/>
    <p:sldId id="293" r:id="rId9"/>
    <p:sldId id="285" r:id="rId10"/>
    <p:sldId id="257" r:id="rId11"/>
    <p:sldId id="286" r:id="rId12"/>
    <p:sldId id="287" r:id="rId13"/>
    <p:sldId id="288" r:id="rId14"/>
    <p:sldId id="289"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90" r:id="rId29"/>
    <p:sldId id="276" r:id="rId30"/>
    <p:sldId id="277" r:id="rId31"/>
    <p:sldId id="278" r:id="rId32"/>
    <p:sldId id="279" r:id="rId33"/>
    <p:sldId id="280" r:id="rId34"/>
    <p:sldId id="294" r:id="rId35"/>
    <p:sldId id="281" r:id="rId36"/>
    <p:sldId id="295" r:id="rId37"/>
    <p:sldId id="282" r:id="rId38"/>
    <p:sldId id="291" r:id="rId39"/>
    <p:sldId id="292" r:id="rId40"/>
    <p:sldId id="338" r:id="rId41"/>
    <p:sldId id="321" r:id="rId42"/>
    <p:sldId id="322" r:id="rId43"/>
    <p:sldId id="323" r:id="rId44"/>
    <p:sldId id="324" r:id="rId45"/>
    <p:sldId id="325" r:id="rId46"/>
    <p:sldId id="326" r:id="rId47"/>
    <p:sldId id="327" r:id="rId48"/>
    <p:sldId id="328" r:id="rId49"/>
    <p:sldId id="329" r:id="rId50"/>
    <p:sldId id="330" r:id="rId51"/>
    <p:sldId id="331" r:id="rId52"/>
    <p:sldId id="339" r:id="rId53"/>
    <p:sldId id="336" r:id="rId54"/>
    <p:sldId id="337" r:id="rId55"/>
    <p:sldId id="335" r:id="rId56"/>
    <p:sldId id="275" r:id="rId57"/>
  </p:sldIdLst>
  <p:sldSz cx="18288000" cy="10287000"/>
  <p:notesSz cx="10287000" cy="18288000"/>
  <p:embeddedFontLst>
    <p:embeddedFont>
      <p:font typeface="Bebas Neue Regular" panose="020B0606020202050201" pitchFamily="34" charset="77"/>
      <p:regular r:id="rId59"/>
    </p:embeddedFont>
    <p:embeddedFont>
      <p:font typeface="Calibri" panose="020F0502020204030204" pitchFamily="34" charset="0"/>
      <p:regular r:id="rId60"/>
      <p:bold r:id="rId61"/>
      <p:italic r:id="rId62"/>
      <p:boldItalic r:id="rId63"/>
    </p:embeddedFont>
    <p:embeddedFont>
      <p:font typeface="Mont Bold" pitchFamily="2" charset="0"/>
      <p:bold r:id="rId64"/>
    </p:embeddedFont>
    <p:embeddedFont>
      <p:font typeface="Mont Book" pitchFamily="2" charset="0"/>
      <p:regular r:id="rId65"/>
    </p:embeddedFont>
    <p:embeddedFont>
      <p:font typeface="Mont Light" pitchFamily="2" charset="0"/>
      <p:regular r:id="rId66"/>
    </p:embeddedFont>
    <p:embeddedFont>
      <p:font typeface="Mont Regular" pitchFamily="2" charset="0"/>
      <p:regular r:id="rId67"/>
      <p:bold r:id="rId68"/>
      <p:italic r:id="rId69"/>
      <p:boldItalic r:id="rId70"/>
    </p:embeddedFont>
    <p:embeddedFont>
      <p:font typeface="Mont SemiBold" pitchFamily="2" charset="0"/>
      <p:regular r:id="rId71"/>
      <p:bold r:id="rId72"/>
    </p:embeddedFont>
    <p:embeddedFont>
      <p:font typeface="Mont SemiBold Italic" pitchFamily="2" charset="0"/>
      <p:bold r:id="rId73"/>
      <p:italic r:id="rId74"/>
      <p:boldItalic r:id="rId75"/>
    </p:embeddedFont>
    <p:embeddedFont>
      <p:font typeface="Roboto Light" panose="020F0302020204030204" pitchFamily="34" charset="0"/>
      <p:regular r:id="rId76"/>
      <p: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jaIamT52puDnkBT3wXDvi/s9X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49"/>
    <p:restoredTop sz="94696"/>
  </p:normalViewPr>
  <p:slideViewPr>
    <p:cSldViewPr snapToGrid="0">
      <p:cViewPr varScale="1">
        <p:scale>
          <a:sx n="70" d="100"/>
          <a:sy n="70" d="100"/>
        </p:scale>
        <p:origin x="12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3.fntdata"/><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 Id="rId87"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714825" y="1371600"/>
            <a:ext cx="6858325" cy="685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028700" y="8686800"/>
            <a:ext cx="8229600" cy="82296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0" name="Google Shape;1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dk1"/>
                </a:solidFill>
                <a:latin typeface="Calibri"/>
                <a:ea typeface="Calibri"/>
                <a:cs typeface="Calibri"/>
                <a:sym typeface="Calibri"/>
              </a:rPr>
              <a:t>1</a:t>
            </a:fld>
            <a:endParaRPr sz="18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417815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614620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1" name="Google Shape;361;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56</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1371600"/>
            <a:ext cx="12192000" cy="685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AC036-38F1-230B-AF7A-C9DCA720C3B0}"/>
              </a:ext>
            </a:extLst>
          </p:cNvPr>
          <p:cNvSpPr>
            <a:spLocks noGrp="1"/>
          </p:cNvSpPr>
          <p:nvPr>
            <p:ph type="ctrTitle"/>
          </p:nvPr>
        </p:nvSpPr>
        <p:spPr>
          <a:xfrm>
            <a:off x="2286000" y="1683545"/>
            <a:ext cx="13716000" cy="3581400"/>
          </a:xfrm>
        </p:spPr>
        <p:txBody>
          <a:bodyPr anchor="b"/>
          <a:lstStyle>
            <a:lvl1pPr algn="ctr">
              <a:defRPr sz="9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A165E563-422E-C80A-B14D-CDB10D26622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EA082603-586E-45DE-98DA-74C1426904CC}"/>
              </a:ext>
            </a:extLst>
          </p:cNvPr>
          <p:cNvSpPr>
            <a:spLocks noGrp="1"/>
          </p:cNvSpPr>
          <p:nvPr>
            <p:ph type="dt" sz="half" idx="10"/>
          </p:nvPr>
        </p:nvSpPr>
        <p:spPr/>
        <p:txBody>
          <a:bodyPr/>
          <a:lstStyle/>
          <a:p>
            <a:fld id="{AB830043-4B19-B048-B71E-4B9AD965AA48}" type="datetimeFigureOut">
              <a:rPr lang="es-CO" smtClean="0"/>
              <a:t>1/09/23</a:t>
            </a:fld>
            <a:endParaRPr lang="es-CO"/>
          </a:p>
        </p:txBody>
      </p:sp>
      <p:sp>
        <p:nvSpPr>
          <p:cNvPr id="5" name="Marcador de pie de página 4">
            <a:extLst>
              <a:ext uri="{FF2B5EF4-FFF2-40B4-BE49-F238E27FC236}">
                <a16:creationId xmlns:a16="http://schemas.microsoft.com/office/drawing/2014/main" id="{94CC2DC4-174F-02D6-FCD8-58A856C6043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FA6386E-493D-450D-8EB8-BC0F5E0EE512}"/>
              </a:ext>
            </a:extLst>
          </p:cNvPr>
          <p:cNvSpPr>
            <a:spLocks noGrp="1"/>
          </p:cNvSpPr>
          <p:nvPr>
            <p:ph type="sldNum" sz="quarter" idx="12"/>
          </p:nvPr>
        </p:nvSpPr>
        <p:spPr/>
        <p:txBody>
          <a:bodyPr/>
          <a:lstStyle/>
          <a:p>
            <a:fld id="{9E63C8B1-64B1-324B-A938-35A761B16882}" type="slidenum">
              <a:rPr lang="es-CO" smtClean="0"/>
              <a:t>‹Nº›</a:t>
            </a:fld>
            <a:endParaRPr lang="es-CO"/>
          </a:p>
        </p:txBody>
      </p:sp>
    </p:spTree>
    <p:extLst>
      <p:ext uri="{BB962C8B-B14F-4D97-AF65-F5344CB8AC3E}">
        <p14:creationId xmlns:p14="http://schemas.microsoft.com/office/powerpoint/2010/main" val="3153723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cSld name="Encabezado de sección">
    <p:spTree>
      <p:nvGrpSpPr>
        <p:cNvPr id="1" name=""/>
        <p:cNvGrpSpPr/>
        <p:nvPr/>
      </p:nvGrpSpPr>
      <p:grpSpPr>
        <a:xfrm>
          <a:off x="0" y="0"/>
          <a:ext cx="0" cy="0"/>
          <a:chOff x="0" y="0"/>
          <a:chExt cx="0" cy="0"/>
        </a:xfrm>
      </p:grpSpPr>
      <p:pic>
        <p:nvPicPr>
          <p:cNvPr id="10" name="Imagen 9" descr="Imagen que contiene mesa, escritorio, sentado, interior&#10;&#10;Descripción generada automáticamente">
            <a:extLst>
              <a:ext uri="{FF2B5EF4-FFF2-40B4-BE49-F238E27FC236}">
                <a16:creationId xmlns:a16="http://schemas.microsoft.com/office/drawing/2014/main" id="{2BE91A4A-C461-4EA0-9545-53A5850B2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9180"/>
            <a:ext cx="18288000" cy="5417820"/>
          </a:xfrm>
          <a:prstGeom prst="rect">
            <a:avLst/>
          </a:prstGeom>
        </p:spPr>
      </p:pic>
      <p:sp>
        <p:nvSpPr>
          <p:cNvPr id="2" name="Título 1">
            <a:extLst>
              <a:ext uri="{FF2B5EF4-FFF2-40B4-BE49-F238E27FC236}">
                <a16:creationId xmlns:a16="http://schemas.microsoft.com/office/drawing/2014/main" id="{CE44A108-E88E-4D62-8238-65C2181413E8}"/>
              </a:ext>
            </a:extLst>
          </p:cNvPr>
          <p:cNvSpPr>
            <a:spLocks noGrp="1"/>
          </p:cNvSpPr>
          <p:nvPr>
            <p:ph type="title"/>
          </p:nvPr>
        </p:nvSpPr>
        <p:spPr>
          <a:xfrm>
            <a:off x="1247775" y="2564608"/>
            <a:ext cx="15773400" cy="4279106"/>
          </a:xfrm>
        </p:spPr>
        <p:txBody>
          <a:bodyPr anchor="b"/>
          <a:lstStyle>
            <a:lvl1pPr>
              <a:defRPr sz="9000">
                <a:gradFill>
                  <a:gsLst>
                    <a:gs pos="0">
                      <a:schemeClr val="tx2"/>
                    </a:gs>
                    <a:gs pos="100000">
                      <a:schemeClr val="accent1"/>
                    </a:gs>
                  </a:gsLst>
                  <a:path path="circle">
                    <a:fillToRect l="50000" t="50000" r="50000" b="50000"/>
                  </a:path>
                </a:gra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A149F27C-251A-41AF-9EEE-0B5CA42A8694}"/>
              </a:ext>
            </a:extLst>
          </p:cNvPr>
          <p:cNvSpPr>
            <a:spLocks noGrp="1"/>
          </p:cNvSpPr>
          <p:nvPr>
            <p:ph type="body" idx="1"/>
          </p:nvPr>
        </p:nvSpPr>
        <p:spPr>
          <a:xfrm>
            <a:off x="1247775" y="6884195"/>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C9F9F76-D6BF-455C-82C6-EE353DA935EF}"/>
              </a:ext>
            </a:extLst>
          </p:cNvPr>
          <p:cNvSpPr>
            <a:spLocks noGrp="1"/>
          </p:cNvSpPr>
          <p:nvPr>
            <p:ph type="dt" sz="half" idx="10"/>
          </p:nvPr>
        </p:nvSpPr>
        <p:spPr>
          <a:xfrm>
            <a:off x="1257300" y="9534526"/>
            <a:ext cx="4114800" cy="547688"/>
          </a:xfrm>
          <a:prstGeom prst="rect">
            <a:avLst/>
          </a:prstGeom>
        </p:spPr>
        <p:txBody>
          <a:bodyPr/>
          <a:lstStyle/>
          <a:p>
            <a:fld id="{FC6F4941-24C9-4153-A712-AA893DF530E2}" type="datetimeFigureOut">
              <a:rPr lang="es-CO" smtClean="0"/>
              <a:t>1/09/23</a:t>
            </a:fld>
            <a:endParaRPr lang="es-CO"/>
          </a:p>
        </p:txBody>
      </p:sp>
      <p:sp>
        <p:nvSpPr>
          <p:cNvPr id="5" name="Marcador de pie de página 4">
            <a:extLst>
              <a:ext uri="{FF2B5EF4-FFF2-40B4-BE49-F238E27FC236}">
                <a16:creationId xmlns:a16="http://schemas.microsoft.com/office/drawing/2014/main" id="{BE34D9EC-1535-475E-8146-3BC41CA5240B}"/>
              </a:ext>
            </a:extLst>
          </p:cNvPr>
          <p:cNvSpPr>
            <a:spLocks noGrp="1"/>
          </p:cNvSpPr>
          <p:nvPr>
            <p:ph type="ftr" sz="quarter" idx="11"/>
          </p:nvPr>
        </p:nvSpPr>
        <p:spPr>
          <a:xfrm>
            <a:off x="6057900" y="9534526"/>
            <a:ext cx="6172200" cy="547688"/>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507838F1-764E-4C49-879E-7FDFC2DADD7E}"/>
              </a:ext>
            </a:extLst>
          </p:cNvPr>
          <p:cNvSpPr>
            <a:spLocks noGrp="1"/>
          </p:cNvSpPr>
          <p:nvPr>
            <p:ph type="sldNum" sz="quarter" idx="12"/>
          </p:nvPr>
        </p:nvSpPr>
        <p:spPr>
          <a:xfrm>
            <a:off x="12915900" y="9534526"/>
            <a:ext cx="4114800" cy="547688"/>
          </a:xfrm>
          <a:prstGeom prst="rect">
            <a:avLst/>
          </a:prstGeom>
        </p:spPr>
        <p:txBody>
          <a:bodyPr/>
          <a:lstStyle/>
          <a:p>
            <a:fld id="{1E31DEFF-3D01-4BE2-89C2-6F0C7DE8E60C}" type="slidenum">
              <a:rPr lang="es-CO" smtClean="0"/>
              <a:t>‹Nº›</a:t>
            </a:fld>
            <a:endParaRPr lang="es-CO"/>
          </a:p>
        </p:txBody>
      </p:sp>
      <p:pic>
        <p:nvPicPr>
          <p:cNvPr id="7" name="Imagen 6">
            <a:extLst>
              <a:ext uri="{FF2B5EF4-FFF2-40B4-BE49-F238E27FC236}">
                <a16:creationId xmlns:a16="http://schemas.microsoft.com/office/drawing/2014/main" id="{A94C6835-4A8E-4964-8DEE-F929EBC53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29950" y="-13487"/>
            <a:ext cx="7258050" cy="4757379"/>
          </a:xfrm>
          <a:prstGeom prst="rect">
            <a:avLst/>
          </a:prstGeom>
        </p:spPr>
      </p:pic>
    </p:spTree>
    <p:extLst>
      <p:ext uri="{BB962C8B-B14F-4D97-AF65-F5344CB8AC3E}">
        <p14:creationId xmlns:p14="http://schemas.microsoft.com/office/powerpoint/2010/main" val="71803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picTx">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588FA-3115-452F-87A3-06765D0A0CE1}"/>
              </a:ext>
            </a:extLst>
          </p:cNvPr>
          <p:cNvSpPr>
            <a:spLocks noGrp="1"/>
          </p:cNvSpPr>
          <p:nvPr>
            <p:ph type="title"/>
          </p:nvPr>
        </p:nvSpPr>
        <p:spPr>
          <a:xfrm>
            <a:off x="1259683" y="685800"/>
            <a:ext cx="5898356" cy="2400300"/>
          </a:xfrm>
        </p:spPr>
        <p:txBody>
          <a:bodyPr anchor="b"/>
          <a:lstStyle>
            <a:lvl1pPr>
              <a:defRPr sz="48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4DBAA76-622A-4C76-BE1D-F02C66CCB18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CO"/>
          </a:p>
        </p:txBody>
      </p:sp>
      <p:sp>
        <p:nvSpPr>
          <p:cNvPr id="4" name="Marcador de texto 3">
            <a:extLst>
              <a:ext uri="{FF2B5EF4-FFF2-40B4-BE49-F238E27FC236}">
                <a16:creationId xmlns:a16="http://schemas.microsoft.com/office/drawing/2014/main" id="{8F21DA73-DADD-4785-907C-FBEACC9487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8DFF80D-7441-4639-89AC-41E95AB7C3CB}"/>
              </a:ext>
            </a:extLst>
          </p:cNvPr>
          <p:cNvSpPr>
            <a:spLocks noGrp="1"/>
          </p:cNvSpPr>
          <p:nvPr>
            <p:ph type="dt" sz="half" idx="10"/>
          </p:nvPr>
        </p:nvSpPr>
        <p:spPr>
          <a:xfrm>
            <a:off x="1257300" y="9534526"/>
            <a:ext cx="4114800" cy="547688"/>
          </a:xfrm>
          <a:prstGeom prst="rect">
            <a:avLst/>
          </a:prstGeom>
        </p:spPr>
        <p:txBody>
          <a:bodyPr/>
          <a:lstStyle/>
          <a:p>
            <a:fld id="{FC6F4941-24C9-4153-A712-AA893DF530E2}" type="datetimeFigureOut">
              <a:rPr lang="es-CO" smtClean="0"/>
              <a:t>1/09/23</a:t>
            </a:fld>
            <a:endParaRPr lang="es-CO"/>
          </a:p>
        </p:txBody>
      </p:sp>
      <p:sp>
        <p:nvSpPr>
          <p:cNvPr id="6" name="Marcador de pie de página 5">
            <a:extLst>
              <a:ext uri="{FF2B5EF4-FFF2-40B4-BE49-F238E27FC236}">
                <a16:creationId xmlns:a16="http://schemas.microsoft.com/office/drawing/2014/main" id="{EF2B8CD5-EFFB-4080-9343-696D4DD76229}"/>
              </a:ext>
            </a:extLst>
          </p:cNvPr>
          <p:cNvSpPr>
            <a:spLocks noGrp="1"/>
          </p:cNvSpPr>
          <p:nvPr>
            <p:ph type="ftr" sz="quarter" idx="11"/>
          </p:nvPr>
        </p:nvSpPr>
        <p:spPr>
          <a:xfrm>
            <a:off x="6057900" y="9534526"/>
            <a:ext cx="6172200" cy="547688"/>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AA695CA4-27B9-468E-9C55-1F045AD0E1F8}"/>
              </a:ext>
            </a:extLst>
          </p:cNvPr>
          <p:cNvSpPr>
            <a:spLocks noGrp="1"/>
          </p:cNvSpPr>
          <p:nvPr>
            <p:ph type="sldNum" sz="quarter" idx="12"/>
          </p:nvPr>
        </p:nvSpPr>
        <p:spPr>
          <a:xfrm>
            <a:off x="12915900" y="9534526"/>
            <a:ext cx="4114800" cy="547688"/>
          </a:xfrm>
          <a:prstGeom prst="rect">
            <a:avLst/>
          </a:prstGeom>
        </p:spPr>
        <p:txBody>
          <a:bodyPr/>
          <a:lstStyle/>
          <a:p>
            <a:fld id="{1E31DEFF-3D01-4BE2-89C2-6F0C7DE8E60C}" type="slidenum">
              <a:rPr lang="es-CO" smtClean="0"/>
              <a:t>‹Nº›</a:t>
            </a:fld>
            <a:endParaRPr lang="es-CO"/>
          </a:p>
        </p:txBody>
      </p:sp>
      <p:pic>
        <p:nvPicPr>
          <p:cNvPr id="8" name="Imagen 7">
            <a:extLst>
              <a:ext uri="{FF2B5EF4-FFF2-40B4-BE49-F238E27FC236}">
                <a16:creationId xmlns:a16="http://schemas.microsoft.com/office/drawing/2014/main" id="{A41507AE-97FA-49B4-93C8-EF5C9EF69C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4350" y="-13487"/>
            <a:ext cx="6343650" cy="4158024"/>
          </a:xfrm>
          <a:prstGeom prst="rect">
            <a:avLst/>
          </a:prstGeom>
        </p:spPr>
      </p:pic>
      <p:pic>
        <p:nvPicPr>
          <p:cNvPr id="9" name="Imagen 8">
            <a:extLst>
              <a:ext uri="{FF2B5EF4-FFF2-40B4-BE49-F238E27FC236}">
                <a16:creationId xmlns:a16="http://schemas.microsoft.com/office/drawing/2014/main" id="{F615B787-1CE2-448B-931D-3FC8FC6124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38424" y="7457879"/>
            <a:ext cx="1804184" cy="3881025"/>
          </a:xfrm>
          <a:prstGeom prst="rect">
            <a:avLst/>
          </a:prstGeom>
        </p:spPr>
      </p:pic>
    </p:spTree>
    <p:extLst>
      <p:ext uri="{BB962C8B-B14F-4D97-AF65-F5344CB8AC3E}">
        <p14:creationId xmlns:p14="http://schemas.microsoft.com/office/powerpoint/2010/main" val="2078555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16D4C1-27D3-4130-9016-61F192AF6743}"/>
              </a:ext>
            </a:extLst>
          </p:cNvPr>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684986D-4975-49E7-A9AC-323090C174A2}"/>
              </a:ext>
            </a:extLst>
          </p:cNvPr>
          <p:cNvSpPr>
            <a:spLocks noGrp="1"/>
          </p:cNvSpPr>
          <p:nvPr>
            <p:ph idx="1"/>
          </p:nvPr>
        </p:nvSpPr>
        <p:spPr>
          <a:xfrm>
            <a:off x="1257300" y="2738438"/>
            <a:ext cx="15211377" cy="2766912"/>
          </a:xfrm>
        </p:spPr>
        <p:txBody>
          <a:bodyPr wrap="square">
            <a:sp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7311542-2C30-4CCF-8E66-F8A3C4726D1F}"/>
              </a:ext>
            </a:extLst>
          </p:cNvPr>
          <p:cNvSpPr>
            <a:spLocks noGrp="1"/>
          </p:cNvSpPr>
          <p:nvPr>
            <p:ph type="dt" sz="half" idx="10"/>
          </p:nvPr>
        </p:nvSpPr>
        <p:spPr>
          <a:xfrm>
            <a:off x="1257300" y="9534526"/>
            <a:ext cx="4114800" cy="547688"/>
          </a:xfrm>
          <a:prstGeom prst="rect">
            <a:avLst/>
          </a:prstGeom>
        </p:spPr>
        <p:txBody>
          <a:bodyPr/>
          <a:lstStyle/>
          <a:p>
            <a:fld id="{FC6F4941-24C9-4153-A712-AA893DF530E2}" type="datetimeFigureOut">
              <a:rPr lang="es-CO" smtClean="0"/>
              <a:t>1/09/23</a:t>
            </a:fld>
            <a:endParaRPr lang="es-CO"/>
          </a:p>
        </p:txBody>
      </p:sp>
      <p:sp>
        <p:nvSpPr>
          <p:cNvPr id="5" name="Marcador de pie de página 4">
            <a:extLst>
              <a:ext uri="{FF2B5EF4-FFF2-40B4-BE49-F238E27FC236}">
                <a16:creationId xmlns:a16="http://schemas.microsoft.com/office/drawing/2014/main" id="{97E9B146-7C4E-4C7E-A5C5-731F6D8906C1}"/>
              </a:ext>
            </a:extLst>
          </p:cNvPr>
          <p:cNvSpPr>
            <a:spLocks noGrp="1"/>
          </p:cNvSpPr>
          <p:nvPr>
            <p:ph type="ftr" sz="quarter" idx="11"/>
          </p:nvPr>
        </p:nvSpPr>
        <p:spPr>
          <a:xfrm>
            <a:off x="6057900" y="9534526"/>
            <a:ext cx="6172200" cy="547688"/>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081C671D-CE79-4018-9581-0B7C6CC5EC33}"/>
              </a:ext>
            </a:extLst>
          </p:cNvPr>
          <p:cNvSpPr>
            <a:spLocks noGrp="1"/>
          </p:cNvSpPr>
          <p:nvPr>
            <p:ph type="sldNum" sz="quarter" idx="12"/>
          </p:nvPr>
        </p:nvSpPr>
        <p:spPr>
          <a:xfrm>
            <a:off x="12915900" y="9534526"/>
            <a:ext cx="4114800" cy="547688"/>
          </a:xfrm>
          <a:prstGeom prst="rect">
            <a:avLst/>
          </a:prstGeom>
        </p:spPr>
        <p:txBody>
          <a:bodyPr/>
          <a:lstStyle/>
          <a:p>
            <a:fld id="{1E31DEFF-3D01-4BE2-89C2-6F0C7DE8E60C}" type="slidenum">
              <a:rPr lang="es-CO" smtClean="0"/>
              <a:t>‹Nº›</a:t>
            </a:fld>
            <a:endParaRPr lang="es-CO"/>
          </a:p>
        </p:txBody>
      </p:sp>
      <p:pic>
        <p:nvPicPr>
          <p:cNvPr id="7" name="Imagen 6">
            <a:extLst>
              <a:ext uri="{FF2B5EF4-FFF2-40B4-BE49-F238E27FC236}">
                <a16:creationId xmlns:a16="http://schemas.microsoft.com/office/drawing/2014/main" id="{85530AA3-0781-4DA3-8BD9-2E11B6D37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4350" y="-13487"/>
            <a:ext cx="6343650" cy="4158024"/>
          </a:xfrm>
          <a:prstGeom prst="rect">
            <a:avLst/>
          </a:prstGeom>
        </p:spPr>
      </p:pic>
      <p:pic>
        <p:nvPicPr>
          <p:cNvPr id="8" name="Imagen 7">
            <a:extLst>
              <a:ext uri="{FF2B5EF4-FFF2-40B4-BE49-F238E27FC236}">
                <a16:creationId xmlns:a16="http://schemas.microsoft.com/office/drawing/2014/main" id="{68AF31B3-114B-40EA-8AAF-1B5F92D02A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38424" y="7457879"/>
            <a:ext cx="1804184" cy="3881025"/>
          </a:xfrm>
          <a:prstGeom prst="rect">
            <a:avLst/>
          </a:prstGeom>
        </p:spPr>
      </p:pic>
    </p:spTree>
    <p:extLst>
      <p:ext uri="{BB962C8B-B14F-4D97-AF65-F5344CB8AC3E}">
        <p14:creationId xmlns:p14="http://schemas.microsoft.com/office/powerpoint/2010/main" val="2190192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65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B3CD3A-442F-4AC1-A897-9CB8A2C225A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BC6CCB6-B16E-49FF-A216-4B2A8C7A07D4}"/>
              </a:ext>
            </a:extLst>
          </p:cNvPr>
          <p:cNvSpPr>
            <a:spLocks noGrp="1"/>
          </p:cNvSpPr>
          <p:nvPr>
            <p:ph type="dt" sz="half" idx="10"/>
          </p:nvPr>
        </p:nvSpPr>
        <p:spPr>
          <a:xfrm>
            <a:off x="1257300" y="9534526"/>
            <a:ext cx="4114800" cy="547688"/>
          </a:xfrm>
          <a:prstGeom prst="rect">
            <a:avLst/>
          </a:prstGeom>
        </p:spPr>
        <p:txBody>
          <a:bodyPr/>
          <a:lstStyle/>
          <a:p>
            <a:fld id="{FC6F4941-24C9-4153-A712-AA893DF530E2}" type="datetimeFigureOut">
              <a:rPr lang="es-CO" smtClean="0"/>
              <a:t>1/09/23</a:t>
            </a:fld>
            <a:endParaRPr lang="es-CO"/>
          </a:p>
        </p:txBody>
      </p:sp>
      <p:sp>
        <p:nvSpPr>
          <p:cNvPr id="4" name="Marcador de pie de página 3">
            <a:extLst>
              <a:ext uri="{FF2B5EF4-FFF2-40B4-BE49-F238E27FC236}">
                <a16:creationId xmlns:a16="http://schemas.microsoft.com/office/drawing/2014/main" id="{2C25F5DE-F3BA-4BED-BD4E-A4EC388AD04A}"/>
              </a:ext>
            </a:extLst>
          </p:cNvPr>
          <p:cNvSpPr>
            <a:spLocks noGrp="1"/>
          </p:cNvSpPr>
          <p:nvPr>
            <p:ph type="ftr" sz="quarter" idx="11"/>
          </p:nvPr>
        </p:nvSpPr>
        <p:spPr>
          <a:xfrm>
            <a:off x="6057900" y="9534526"/>
            <a:ext cx="6172200" cy="547688"/>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A91CAC82-104C-4250-9E86-05BA194B657F}"/>
              </a:ext>
            </a:extLst>
          </p:cNvPr>
          <p:cNvSpPr>
            <a:spLocks noGrp="1"/>
          </p:cNvSpPr>
          <p:nvPr>
            <p:ph type="sldNum" sz="quarter" idx="12"/>
          </p:nvPr>
        </p:nvSpPr>
        <p:spPr>
          <a:xfrm>
            <a:off x="12915900" y="9534526"/>
            <a:ext cx="4114800" cy="547688"/>
          </a:xfrm>
          <a:prstGeom prst="rect">
            <a:avLst/>
          </a:prstGeom>
        </p:spPr>
        <p:txBody>
          <a:bodyPr/>
          <a:lstStyle/>
          <a:p>
            <a:fld id="{1E31DEFF-3D01-4BE2-89C2-6F0C7DE8E60C}" type="slidenum">
              <a:rPr lang="es-CO" smtClean="0"/>
              <a:t>‹Nº›</a:t>
            </a:fld>
            <a:endParaRPr lang="es-CO"/>
          </a:p>
        </p:txBody>
      </p:sp>
      <p:pic>
        <p:nvPicPr>
          <p:cNvPr id="6" name="Imagen 5">
            <a:extLst>
              <a:ext uri="{FF2B5EF4-FFF2-40B4-BE49-F238E27FC236}">
                <a16:creationId xmlns:a16="http://schemas.microsoft.com/office/drawing/2014/main" id="{7C287FB3-1CFD-4DE4-A0C3-BC8D170892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73200" y="-13487"/>
            <a:ext cx="4114800" cy="2697096"/>
          </a:xfrm>
          <a:prstGeom prst="rect">
            <a:avLst/>
          </a:prstGeom>
        </p:spPr>
      </p:pic>
      <p:pic>
        <p:nvPicPr>
          <p:cNvPr id="7" name="Imagen 6">
            <a:extLst>
              <a:ext uri="{FF2B5EF4-FFF2-40B4-BE49-F238E27FC236}">
                <a16:creationId xmlns:a16="http://schemas.microsoft.com/office/drawing/2014/main" id="{B67E5057-549B-44A5-AC5B-B6D04D9742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84953" y="8151734"/>
            <a:ext cx="1363797" cy="2933699"/>
          </a:xfrm>
          <a:prstGeom prst="rect">
            <a:avLst/>
          </a:prstGeom>
        </p:spPr>
      </p:pic>
    </p:spTree>
    <p:extLst>
      <p:ext uri="{BB962C8B-B14F-4D97-AF65-F5344CB8AC3E}">
        <p14:creationId xmlns:p14="http://schemas.microsoft.com/office/powerpoint/2010/main" val="396222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4051329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3.sv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3.sv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1.png"/><Relationship Id="rId3" Type="http://schemas.openxmlformats.org/officeDocument/2006/relationships/image" Target="../media/image76.jpeg"/><Relationship Id="rId21" Type="http://schemas.openxmlformats.org/officeDocument/2006/relationships/image" Target="../media/image94.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notesSlide" Target="../notesSlides/notesSlide10.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24" Type="http://schemas.openxmlformats.org/officeDocument/2006/relationships/image" Target="../media/image34.png"/><Relationship Id="rId5" Type="http://schemas.openxmlformats.org/officeDocument/2006/relationships/image" Target="../media/image78.svg"/><Relationship Id="rId15" Type="http://schemas.openxmlformats.org/officeDocument/2006/relationships/image" Target="../media/image88.svg"/><Relationship Id="rId23" Type="http://schemas.openxmlformats.org/officeDocument/2006/relationships/image" Target="../media/image96.svg"/><Relationship Id="rId10" Type="http://schemas.openxmlformats.org/officeDocument/2006/relationships/image" Target="../media/image83.png"/><Relationship Id="rId19" Type="http://schemas.openxmlformats.org/officeDocument/2006/relationships/image" Target="../media/image92.sv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jpeg"/><Relationship Id="rId7" Type="http://schemas.openxmlformats.org/officeDocument/2006/relationships/image" Target="../media/image100.sv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0" Type="http://schemas.openxmlformats.org/officeDocument/2006/relationships/image" Target="../media/image103.png"/><Relationship Id="rId4" Type="http://schemas.openxmlformats.org/officeDocument/2006/relationships/image" Target="../media/image77.png"/><Relationship Id="rId9" Type="http://schemas.openxmlformats.org/officeDocument/2006/relationships/image" Target="../media/image102.sv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5.jpeg"/><Relationship Id="rId7" Type="http://schemas.openxmlformats.org/officeDocument/2006/relationships/image" Target="../media/image10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110.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5.jpeg"/><Relationship Id="rId7"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s>
</file>

<file path=ppt/slides/_rels/slide1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05.jpeg"/><Relationship Id="rId7" Type="http://schemas.openxmlformats.org/officeDocument/2006/relationships/image" Target="../media/image11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28.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27.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s>
</file>

<file path=ppt/slides/_rels/slide19.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9.png"/><Relationship Id="rId7" Type="http://schemas.openxmlformats.org/officeDocument/2006/relationships/image" Target="../media/image13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svg"/><Relationship Id="rId10" Type="http://schemas.openxmlformats.org/officeDocument/2006/relationships/image" Target="../media/image135.svg"/><Relationship Id="rId4" Type="http://schemas.openxmlformats.org/officeDocument/2006/relationships/image" Target="../media/image127.png"/><Relationship Id="rId9" Type="http://schemas.openxmlformats.org/officeDocument/2006/relationships/image" Target="../media/image13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05.jpeg"/><Relationship Id="rId7" Type="http://schemas.openxmlformats.org/officeDocument/2006/relationships/image" Target="../media/image139.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svg"/><Relationship Id="rId10" Type="http://schemas.openxmlformats.org/officeDocument/2006/relationships/image" Target="../media/image110.png"/><Relationship Id="rId4" Type="http://schemas.openxmlformats.org/officeDocument/2006/relationships/image" Target="../media/image136.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13" Type="http://schemas.openxmlformats.org/officeDocument/2006/relationships/image" Target="../media/image151.png"/><Relationship Id="rId18" Type="http://schemas.openxmlformats.org/officeDocument/2006/relationships/image" Target="../media/image156.svg"/><Relationship Id="rId26" Type="http://schemas.openxmlformats.org/officeDocument/2006/relationships/image" Target="../media/image164.svg"/><Relationship Id="rId39" Type="http://schemas.openxmlformats.org/officeDocument/2006/relationships/image" Target="../media/image177.png"/><Relationship Id="rId21" Type="http://schemas.openxmlformats.org/officeDocument/2006/relationships/image" Target="../media/image159.png"/><Relationship Id="rId34" Type="http://schemas.openxmlformats.org/officeDocument/2006/relationships/image" Target="../media/image172.svg"/><Relationship Id="rId42" Type="http://schemas.openxmlformats.org/officeDocument/2006/relationships/image" Target="../media/image180.svg"/><Relationship Id="rId7" Type="http://schemas.openxmlformats.org/officeDocument/2006/relationships/image" Target="../media/image145.png"/><Relationship Id="rId2" Type="http://schemas.openxmlformats.org/officeDocument/2006/relationships/notesSlide" Target="../notesSlides/notesSlide19.xml"/><Relationship Id="rId16" Type="http://schemas.openxmlformats.org/officeDocument/2006/relationships/image" Target="../media/image154.svg"/><Relationship Id="rId29"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44.svg"/><Relationship Id="rId11" Type="http://schemas.openxmlformats.org/officeDocument/2006/relationships/image" Target="../media/image149.png"/><Relationship Id="rId24" Type="http://schemas.openxmlformats.org/officeDocument/2006/relationships/image" Target="../media/image162.svg"/><Relationship Id="rId32" Type="http://schemas.openxmlformats.org/officeDocument/2006/relationships/image" Target="../media/image170.svg"/><Relationship Id="rId37" Type="http://schemas.openxmlformats.org/officeDocument/2006/relationships/image" Target="../media/image175.png"/><Relationship Id="rId40" Type="http://schemas.openxmlformats.org/officeDocument/2006/relationships/image" Target="../media/image178.svg"/><Relationship Id="rId45" Type="http://schemas.openxmlformats.org/officeDocument/2006/relationships/image" Target="../media/image183.png"/><Relationship Id="rId5" Type="http://schemas.openxmlformats.org/officeDocument/2006/relationships/image" Target="../media/image143.png"/><Relationship Id="rId15" Type="http://schemas.openxmlformats.org/officeDocument/2006/relationships/image" Target="../media/image153.png"/><Relationship Id="rId23" Type="http://schemas.openxmlformats.org/officeDocument/2006/relationships/image" Target="../media/image161.png"/><Relationship Id="rId28" Type="http://schemas.openxmlformats.org/officeDocument/2006/relationships/image" Target="../media/image166.svg"/><Relationship Id="rId36" Type="http://schemas.openxmlformats.org/officeDocument/2006/relationships/image" Target="../media/image174.svg"/><Relationship Id="rId10" Type="http://schemas.openxmlformats.org/officeDocument/2006/relationships/image" Target="../media/image148.svg"/><Relationship Id="rId19" Type="http://schemas.openxmlformats.org/officeDocument/2006/relationships/image" Target="../media/image157.png"/><Relationship Id="rId31" Type="http://schemas.openxmlformats.org/officeDocument/2006/relationships/image" Target="../media/image169.png"/><Relationship Id="rId44" Type="http://schemas.openxmlformats.org/officeDocument/2006/relationships/image" Target="../media/image182.svg"/><Relationship Id="rId4" Type="http://schemas.openxmlformats.org/officeDocument/2006/relationships/image" Target="../media/image142.svg"/><Relationship Id="rId9" Type="http://schemas.openxmlformats.org/officeDocument/2006/relationships/image" Target="../media/image147.png"/><Relationship Id="rId14" Type="http://schemas.openxmlformats.org/officeDocument/2006/relationships/image" Target="../media/image152.svg"/><Relationship Id="rId22" Type="http://schemas.openxmlformats.org/officeDocument/2006/relationships/image" Target="../media/image160.svg"/><Relationship Id="rId27" Type="http://schemas.openxmlformats.org/officeDocument/2006/relationships/image" Target="../media/image165.png"/><Relationship Id="rId30" Type="http://schemas.openxmlformats.org/officeDocument/2006/relationships/image" Target="../media/image168.svg"/><Relationship Id="rId35" Type="http://schemas.openxmlformats.org/officeDocument/2006/relationships/image" Target="../media/image173.png"/><Relationship Id="rId43" Type="http://schemas.openxmlformats.org/officeDocument/2006/relationships/image" Target="../media/image181.png"/><Relationship Id="rId8" Type="http://schemas.openxmlformats.org/officeDocument/2006/relationships/image" Target="../media/image146.svg"/><Relationship Id="rId3" Type="http://schemas.openxmlformats.org/officeDocument/2006/relationships/image" Target="../media/image141.png"/><Relationship Id="rId12" Type="http://schemas.openxmlformats.org/officeDocument/2006/relationships/image" Target="../media/image150.svg"/><Relationship Id="rId17" Type="http://schemas.openxmlformats.org/officeDocument/2006/relationships/image" Target="../media/image155.png"/><Relationship Id="rId25" Type="http://schemas.openxmlformats.org/officeDocument/2006/relationships/image" Target="../media/image163.png"/><Relationship Id="rId33" Type="http://schemas.openxmlformats.org/officeDocument/2006/relationships/image" Target="../media/image171.png"/><Relationship Id="rId38" Type="http://schemas.openxmlformats.org/officeDocument/2006/relationships/image" Target="../media/image176.svg"/><Relationship Id="rId20" Type="http://schemas.openxmlformats.org/officeDocument/2006/relationships/image" Target="../media/image158.svg"/><Relationship Id="rId41" Type="http://schemas.openxmlformats.org/officeDocument/2006/relationships/image" Target="../media/image179.png"/></Relationships>
</file>

<file path=ppt/slides/_rels/slide22.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svg"/><Relationship Id="rId4" Type="http://schemas.openxmlformats.org/officeDocument/2006/relationships/image" Target="../media/image185.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8.jpeg"/><Relationship Id="rId7" Type="http://schemas.openxmlformats.org/officeDocument/2006/relationships/image" Target="../media/image19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6.svg"/><Relationship Id="rId4" Type="http://schemas.openxmlformats.org/officeDocument/2006/relationships/image" Target="../media/image185.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1.jpeg"/><Relationship Id="rId7" Type="http://schemas.openxmlformats.org/officeDocument/2006/relationships/image" Target="../media/image19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86.svg"/><Relationship Id="rId4" Type="http://schemas.openxmlformats.org/officeDocument/2006/relationships/image" Target="../media/image185.png"/></Relationships>
</file>

<file path=ppt/slides/_rels/slide25.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26.xml.rels><?xml version="1.0" encoding="UTF-8" standalone="yes"?>
<Relationships xmlns="http://schemas.openxmlformats.org/package/2006/relationships"><Relationship Id="rId3" Type="http://schemas.openxmlformats.org/officeDocument/2006/relationships/image" Target="../media/image198.jpe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86.svg"/><Relationship Id="rId4" Type="http://schemas.openxmlformats.org/officeDocument/2006/relationships/image" Target="../media/image185.png"/></Relationships>
</file>

<file path=ppt/slides/_rels/slide27.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86.svg"/><Relationship Id="rId4" Type="http://schemas.openxmlformats.org/officeDocument/2006/relationships/image" Target="../media/image185.png"/></Relationships>
</file>

<file path=ppt/slides/_rels/slide28.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186.svg"/><Relationship Id="rId4" Type="http://schemas.openxmlformats.org/officeDocument/2006/relationships/image" Target="../media/image185.png"/></Relationships>
</file>

<file path=ppt/slides/_rels/slide29.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5.jpeg"/><Relationship Id="rId7" Type="http://schemas.openxmlformats.org/officeDocument/2006/relationships/image" Target="../media/image28.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7.svg"/><Relationship Id="rId4" Type="http://schemas.openxmlformats.org/officeDocument/2006/relationships/image" Target="../media/image206.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6.png"/><Relationship Id="rId7" Type="http://schemas.openxmlformats.org/officeDocument/2006/relationships/image" Target="../media/image28.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8.jpeg"/><Relationship Id="rId4" Type="http://schemas.openxmlformats.org/officeDocument/2006/relationships/image" Target="../media/image207.sv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6.png"/><Relationship Id="rId7" Type="http://schemas.openxmlformats.org/officeDocument/2006/relationships/image" Target="../media/image28.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10.jpeg"/><Relationship Id="rId4" Type="http://schemas.openxmlformats.org/officeDocument/2006/relationships/image" Target="../media/image209.sv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1.jpeg"/><Relationship Id="rId7" Type="http://schemas.openxmlformats.org/officeDocument/2006/relationships/image" Target="../media/image215.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svg"/><Relationship Id="rId4" Type="http://schemas.openxmlformats.org/officeDocument/2006/relationships/image" Target="../media/image212.pn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17.svg"/><Relationship Id="rId4" Type="http://schemas.openxmlformats.org/officeDocument/2006/relationships/image" Target="../media/image216.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1.jpeg"/><Relationship Id="rId7" Type="http://schemas.openxmlformats.org/officeDocument/2006/relationships/image" Target="../media/image219.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svg"/><Relationship Id="rId4" Type="http://schemas.openxmlformats.org/officeDocument/2006/relationships/image" Target="../media/image216.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0.jpeg"/><Relationship Id="rId7" Type="http://schemas.openxmlformats.org/officeDocument/2006/relationships/image" Target="../media/image219.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svg"/><Relationship Id="rId4" Type="http://schemas.openxmlformats.org/officeDocument/2006/relationships/image" Target="../media/image216.png"/></Relationships>
</file>

<file path=ppt/slides/_rels/slide37.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1.jpeg"/><Relationship Id="rId7" Type="http://schemas.openxmlformats.org/officeDocument/2006/relationships/image" Target="../media/image223.svg"/><Relationship Id="rId12"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22.png"/><Relationship Id="rId11" Type="http://schemas.openxmlformats.org/officeDocument/2006/relationships/image" Target="../media/image227.svg"/><Relationship Id="rId5" Type="http://schemas.openxmlformats.org/officeDocument/2006/relationships/image" Target="../media/image116.svg"/><Relationship Id="rId10" Type="http://schemas.openxmlformats.org/officeDocument/2006/relationships/image" Target="../media/image226.png"/><Relationship Id="rId4" Type="http://schemas.openxmlformats.org/officeDocument/2006/relationships/image" Target="../media/image115.png"/><Relationship Id="rId9" Type="http://schemas.openxmlformats.org/officeDocument/2006/relationships/image" Target="../media/image225.svg"/></Relationships>
</file>

<file path=ppt/slides/_rels/slide38.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svg"/><Relationship Id="rId18" Type="http://schemas.openxmlformats.org/officeDocument/2006/relationships/image" Target="../media/image241.png"/><Relationship Id="rId26" Type="http://schemas.openxmlformats.org/officeDocument/2006/relationships/image" Target="../media/image249.png"/><Relationship Id="rId3" Type="http://schemas.openxmlformats.org/officeDocument/2006/relationships/image" Target="../media/image228.jpeg"/><Relationship Id="rId21" Type="http://schemas.openxmlformats.org/officeDocument/2006/relationships/image" Target="../media/image244.svg"/><Relationship Id="rId7" Type="http://schemas.openxmlformats.org/officeDocument/2006/relationships/image" Target="../media/image230.svg"/><Relationship Id="rId12" Type="http://schemas.openxmlformats.org/officeDocument/2006/relationships/image" Target="../media/image235.png"/><Relationship Id="rId17" Type="http://schemas.openxmlformats.org/officeDocument/2006/relationships/image" Target="../media/image240.svg"/><Relationship Id="rId25" Type="http://schemas.openxmlformats.org/officeDocument/2006/relationships/image" Target="../media/image248.svg"/><Relationship Id="rId2" Type="http://schemas.openxmlformats.org/officeDocument/2006/relationships/notesSlide" Target="../notesSlides/notesSlide36.xml"/><Relationship Id="rId16" Type="http://schemas.openxmlformats.org/officeDocument/2006/relationships/image" Target="../media/image239.png"/><Relationship Id="rId20" Type="http://schemas.openxmlformats.org/officeDocument/2006/relationships/image" Target="../media/image243.png"/><Relationship Id="rId29" Type="http://schemas.openxmlformats.org/officeDocument/2006/relationships/image" Target="../media/image252.svg"/><Relationship Id="rId1" Type="http://schemas.openxmlformats.org/officeDocument/2006/relationships/slideLayout" Target="../slideLayouts/slideLayout7.xml"/><Relationship Id="rId6" Type="http://schemas.openxmlformats.org/officeDocument/2006/relationships/image" Target="../media/image229.png"/><Relationship Id="rId11" Type="http://schemas.openxmlformats.org/officeDocument/2006/relationships/image" Target="../media/image234.svg"/><Relationship Id="rId24" Type="http://schemas.openxmlformats.org/officeDocument/2006/relationships/image" Target="../media/image247.png"/><Relationship Id="rId5" Type="http://schemas.openxmlformats.org/officeDocument/2006/relationships/image" Target="../media/image116.svg"/><Relationship Id="rId15" Type="http://schemas.openxmlformats.org/officeDocument/2006/relationships/image" Target="../media/image238.svg"/><Relationship Id="rId23" Type="http://schemas.openxmlformats.org/officeDocument/2006/relationships/image" Target="../media/image246.svg"/><Relationship Id="rId28" Type="http://schemas.openxmlformats.org/officeDocument/2006/relationships/image" Target="../media/image251.png"/><Relationship Id="rId10" Type="http://schemas.openxmlformats.org/officeDocument/2006/relationships/image" Target="../media/image233.png"/><Relationship Id="rId19" Type="http://schemas.openxmlformats.org/officeDocument/2006/relationships/image" Target="../media/image242.svg"/><Relationship Id="rId4" Type="http://schemas.openxmlformats.org/officeDocument/2006/relationships/image" Target="../media/image115.png"/><Relationship Id="rId9" Type="http://schemas.openxmlformats.org/officeDocument/2006/relationships/image" Target="../media/image232.svg"/><Relationship Id="rId14" Type="http://schemas.openxmlformats.org/officeDocument/2006/relationships/image" Target="../media/image237.png"/><Relationship Id="rId22" Type="http://schemas.openxmlformats.org/officeDocument/2006/relationships/image" Target="../media/image245.png"/><Relationship Id="rId27" Type="http://schemas.openxmlformats.org/officeDocument/2006/relationships/image" Target="../media/image250.svg"/><Relationship Id="rId30" Type="http://schemas.openxmlformats.org/officeDocument/2006/relationships/image" Target="../media/image34.png"/></Relationships>
</file>

<file path=ppt/slides/_rels/slide39.xml.rels><?xml version="1.0" encoding="UTF-8" standalone="yes"?>
<Relationships xmlns="http://schemas.openxmlformats.org/package/2006/relationships"><Relationship Id="rId13" Type="http://schemas.openxmlformats.org/officeDocument/2006/relationships/image" Target="../media/image263.png"/><Relationship Id="rId18" Type="http://schemas.openxmlformats.org/officeDocument/2006/relationships/image" Target="../media/image268.svg"/><Relationship Id="rId26" Type="http://schemas.openxmlformats.org/officeDocument/2006/relationships/image" Target="../media/image276.svg"/><Relationship Id="rId39" Type="http://schemas.openxmlformats.org/officeDocument/2006/relationships/image" Target="../media/image289.png"/><Relationship Id="rId21" Type="http://schemas.openxmlformats.org/officeDocument/2006/relationships/image" Target="../media/image271.png"/><Relationship Id="rId34" Type="http://schemas.openxmlformats.org/officeDocument/2006/relationships/image" Target="../media/image284.svg"/><Relationship Id="rId42" Type="http://schemas.openxmlformats.org/officeDocument/2006/relationships/image" Target="../media/image292.svg"/><Relationship Id="rId47" Type="http://schemas.openxmlformats.org/officeDocument/2006/relationships/image" Target="../media/image297.png"/><Relationship Id="rId50" Type="http://schemas.openxmlformats.org/officeDocument/2006/relationships/image" Target="../media/image300.svg"/><Relationship Id="rId7" Type="http://schemas.openxmlformats.org/officeDocument/2006/relationships/image" Target="../media/image257.png"/><Relationship Id="rId2" Type="http://schemas.openxmlformats.org/officeDocument/2006/relationships/notesSlide" Target="../notesSlides/notesSlide37.xml"/><Relationship Id="rId16" Type="http://schemas.openxmlformats.org/officeDocument/2006/relationships/image" Target="../media/image266.svg"/><Relationship Id="rId29" Type="http://schemas.openxmlformats.org/officeDocument/2006/relationships/image" Target="../media/image279.png"/><Relationship Id="rId11" Type="http://schemas.openxmlformats.org/officeDocument/2006/relationships/image" Target="../media/image261.png"/><Relationship Id="rId24" Type="http://schemas.openxmlformats.org/officeDocument/2006/relationships/image" Target="../media/image274.svg"/><Relationship Id="rId32" Type="http://schemas.openxmlformats.org/officeDocument/2006/relationships/image" Target="../media/image282.svg"/><Relationship Id="rId37" Type="http://schemas.openxmlformats.org/officeDocument/2006/relationships/image" Target="../media/image287.png"/><Relationship Id="rId40" Type="http://schemas.openxmlformats.org/officeDocument/2006/relationships/image" Target="../media/image290.svg"/><Relationship Id="rId45" Type="http://schemas.openxmlformats.org/officeDocument/2006/relationships/image" Target="../media/image295.png"/><Relationship Id="rId5" Type="http://schemas.openxmlformats.org/officeDocument/2006/relationships/image" Target="../media/image255.png"/><Relationship Id="rId15" Type="http://schemas.openxmlformats.org/officeDocument/2006/relationships/image" Target="../media/image265.png"/><Relationship Id="rId23" Type="http://schemas.openxmlformats.org/officeDocument/2006/relationships/image" Target="../media/image273.png"/><Relationship Id="rId28" Type="http://schemas.openxmlformats.org/officeDocument/2006/relationships/image" Target="../media/image278.svg"/><Relationship Id="rId36" Type="http://schemas.openxmlformats.org/officeDocument/2006/relationships/image" Target="../media/image286.svg"/><Relationship Id="rId49" Type="http://schemas.openxmlformats.org/officeDocument/2006/relationships/image" Target="../media/image299.png"/><Relationship Id="rId10" Type="http://schemas.openxmlformats.org/officeDocument/2006/relationships/image" Target="../media/image260.svg"/><Relationship Id="rId19" Type="http://schemas.openxmlformats.org/officeDocument/2006/relationships/image" Target="../media/image269.png"/><Relationship Id="rId31" Type="http://schemas.openxmlformats.org/officeDocument/2006/relationships/image" Target="../media/image281.png"/><Relationship Id="rId44" Type="http://schemas.openxmlformats.org/officeDocument/2006/relationships/image" Target="../media/image294.svg"/><Relationship Id="rId52" Type="http://schemas.openxmlformats.org/officeDocument/2006/relationships/image" Target="../media/image302.svg"/><Relationship Id="rId4" Type="http://schemas.openxmlformats.org/officeDocument/2006/relationships/image" Target="../media/image254.svg"/><Relationship Id="rId9" Type="http://schemas.openxmlformats.org/officeDocument/2006/relationships/image" Target="../media/image259.png"/><Relationship Id="rId14" Type="http://schemas.openxmlformats.org/officeDocument/2006/relationships/image" Target="../media/image264.svg"/><Relationship Id="rId22" Type="http://schemas.openxmlformats.org/officeDocument/2006/relationships/image" Target="../media/image272.svg"/><Relationship Id="rId27" Type="http://schemas.openxmlformats.org/officeDocument/2006/relationships/image" Target="../media/image277.png"/><Relationship Id="rId30" Type="http://schemas.openxmlformats.org/officeDocument/2006/relationships/image" Target="../media/image280.svg"/><Relationship Id="rId35" Type="http://schemas.openxmlformats.org/officeDocument/2006/relationships/image" Target="../media/image285.png"/><Relationship Id="rId43" Type="http://schemas.openxmlformats.org/officeDocument/2006/relationships/image" Target="../media/image293.png"/><Relationship Id="rId48" Type="http://schemas.openxmlformats.org/officeDocument/2006/relationships/image" Target="../media/image298.svg"/><Relationship Id="rId8" Type="http://schemas.openxmlformats.org/officeDocument/2006/relationships/image" Target="../media/image258.svg"/><Relationship Id="rId51" Type="http://schemas.openxmlformats.org/officeDocument/2006/relationships/image" Target="../media/image301.png"/><Relationship Id="rId3" Type="http://schemas.openxmlformats.org/officeDocument/2006/relationships/image" Target="../media/image253.png"/><Relationship Id="rId12" Type="http://schemas.openxmlformats.org/officeDocument/2006/relationships/image" Target="../media/image262.svg"/><Relationship Id="rId17" Type="http://schemas.openxmlformats.org/officeDocument/2006/relationships/image" Target="../media/image267.png"/><Relationship Id="rId25" Type="http://schemas.openxmlformats.org/officeDocument/2006/relationships/image" Target="../media/image275.png"/><Relationship Id="rId33" Type="http://schemas.openxmlformats.org/officeDocument/2006/relationships/image" Target="../media/image283.png"/><Relationship Id="rId38" Type="http://schemas.openxmlformats.org/officeDocument/2006/relationships/image" Target="../media/image288.svg"/><Relationship Id="rId46" Type="http://schemas.openxmlformats.org/officeDocument/2006/relationships/image" Target="../media/image296.svg"/><Relationship Id="rId20" Type="http://schemas.openxmlformats.org/officeDocument/2006/relationships/image" Target="../media/image270.svg"/><Relationship Id="rId41" Type="http://schemas.openxmlformats.org/officeDocument/2006/relationships/image" Target="../media/image291.png"/><Relationship Id="rId1" Type="http://schemas.openxmlformats.org/officeDocument/2006/relationships/slideLayout" Target="../slideLayouts/slideLayout7.xml"/><Relationship Id="rId6" Type="http://schemas.openxmlformats.org/officeDocument/2006/relationships/image" Target="../media/image256.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4.svg"/><Relationship Id="rId2" Type="http://schemas.openxmlformats.org/officeDocument/2006/relationships/image" Target="../media/image303.png"/><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6.svg"/><Relationship Id="rId7" Type="http://schemas.openxmlformats.org/officeDocument/2006/relationships/image" Target="../media/image310.svg"/><Relationship Id="rId2" Type="http://schemas.openxmlformats.org/officeDocument/2006/relationships/image" Target="../media/image305.png"/><Relationship Id="rId1" Type="http://schemas.openxmlformats.org/officeDocument/2006/relationships/slideLayout" Target="../slideLayouts/slideLayout4.xml"/><Relationship Id="rId6" Type="http://schemas.openxmlformats.org/officeDocument/2006/relationships/image" Target="../media/image309.png"/><Relationship Id="rId11" Type="http://schemas.openxmlformats.org/officeDocument/2006/relationships/image" Target="../media/image116.svg"/><Relationship Id="rId5" Type="http://schemas.openxmlformats.org/officeDocument/2006/relationships/image" Target="../media/image308.svg"/><Relationship Id="rId10" Type="http://schemas.openxmlformats.org/officeDocument/2006/relationships/image" Target="../media/image115.png"/><Relationship Id="rId4" Type="http://schemas.openxmlformats.org/officeDocument/2006/relationships/image" Target="../media/image307.png"/><Relationship Id="rId9" Type="http://schemas.openxmlformats.org/officeDocument/2006/relationships/image" Target="../media/image28.svg"/></Relationships>
</file>

<file path=ppt/slides/_rels/slide43.xml.rels><?xml version="1.0" encoding="UTF-8" standalone="yes"?>
<Relationships xmlns="http://schemas.openxmlformats.org/package/2006/relationships"><Relationship Id="rId3" Type="http://schemas.openxmlformats.org/officeDocument/2006/relationships/image" Target="../media/image312.svg"/><Relationship Id="rId7" Type="http://schemas.openxmlformats.org/officeDocument/2006/relationships/image" Target="../media/image28.svg"/><Relationship Id="rId2" Type="http://schemas.openxmlformats.org/officeDocument/2006/relationships/image" Target="../media/image311.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314.png"/><Relationship Id="rId4" Type="http://schemas.openxmlformats.org/officeDocument/2006/relationships/image" Target="../media/image313.png"/></Relationships>
</file>

<file path=ppt/slides/_rels/slide44.xml.rels><?xml version="1.0" encoding="UTF-8" standalone="yes"?>
<Relationships xmlns="http://schemas.openxmlformats.org/package/2006/relationships"><Relationship Id="rId3" Type="http://schemas.openxmlformats.org/officeDocument/2006/relationships/image" Target="../media/image316.svg"/><Relationship Id="rId7" Type="http://schemas.openxmlformats.org/officeDocument/2006/relationships/image" Target="../media/image116.svg"/><Relationship Id="rId2" Type="http://schemas.openxmlformats.org/officeDocument/2006/relationships/image" Target="../media/image315.png"/><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28.sv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7.png"/><Relationship Id="rId1" Type="http://schemas.openxmlformats.org/officeDocument/2006/relationships/slideLayout" Target="../slideLayouts/slideLayout4.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28.svg"/></Relationships>
</file>

<file path=ppt/slides/_rels/slide4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1.svg"/><Relationship Id="rId4" Type="http://schemas.openxmlformats.org/officeDocument/2006/relationships/image" Target="../media/image320.png"/></Relationships>
</file>

<file path=ppt/slides/_rels/slide48.xml.rels><?xml version="1.0" encoding="UTF-8" standalone="yes"?>
<Relationships xmlns="http://schemas.openxmlformats.org/package/2006/relationships"><Relationship Id="rId3" Type="http://schemas.openxmlformats.org/officeDocument/2006/relationships/image" Target="../media/image323.svg"/><Relationship Id="rId7" Type="http://schemas.openxmlformats.org/officeDocument/2006/relationships/image" Target="../media/image116.svg"/><Relationship Id="rId2" Type="http://schemas.openxmlformats.org/officeDocument/2006/relationships/image" Target="../media/image322.png"/><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28.sv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325.svg"/><Relationship Id="rId7" Type="http://schemas.openxmlformats.org/officeDocument/2006/relationships/image" Target="../media/image116.svg"/><Relationship Id="rId2" Type="http://schemas.openxmlformats.org/officeDocument/2006/relationships/image" Target="../media/image324.png"/><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5.xml"/><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50.xml.rels><?xml version="1.0" encoding="UTF-8" standalone="yes"?>
<Relationships xmlns="http://schemas.openxmlformats.org/package/2006/relationships"><Relationship Id="rId3" Type="http://schemas.openxmlformats.org/officeDocument/2006/relationships/image" Target="../media/image327.svg"/><Relationship Id="rId2" Type="http://schemas.openxmlformats.org/officeDocument/2006/relationships/image" Target="../media/image326.png"/><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329.svg"/><Relationship Id="rId2" Type="http://schemas.openxmlformats.org/officeDocument/2006/relationships/image" Target="../media/image328.png"/><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331.svg"/><Relationship Id="rId2" Type="http://schemas.openxmlformats.org/officeDocument/2006/relationships/image" Target="../media/image330.png"/><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333.png"/><Relationship Id="rId7" Type="http://schemas.openxmlformats.org/officeDocument/2006/relationships/image" Target="../media/image337.png"/><Relationship Id="rId2" Type="http://schemas.openxmlformats.org/officeDocument/2006/relationships/image" Target="../media/image332.png"/><Relationship Id="rId1" Type="http://schemas.openxmlformats.org/officeDocument/2006/relationships/slideLayout" Target="../slideLayouts/slideLayout5.xml"/><Relationship Id="rId6" Type="http://schemas.openxmlformats.org/officeDocument/2006/relationships/image" Target="../media/image336.png"/><Relationship Id="rId5" Type="http://schemas.openxmlformats.org/officeDocument/2006/relationships/image" Target="../media/image335.png"/><Relationship Id="rId4" Type="http://schemas.openxmlformats.org/officeDocument/2006/relationships/image" Target="../media/image334.png"/></Relationships>
</file>

<file path=ppt/slides/_rels/slide54.xml.rels><?xml version="1.0" encoding="UTF-8" standalone="yes"?>
<Relationships xmlns="http://schemas.openxmlformats.org/package/2006/relationships"><Relationship Id="rId3" Type="http://schemas.openxmlformats.org/officeDocument/2006/relationships/image" Target="../media/image339.jpeg"/><Relationship Id="rId7" Type="http://schemas.openxmlformats.org/officeDocument/2006/relationships/image" Target="../media/image343.jpeg"/><Relationship Id="rId2" Type="http://schemas.openxmlformats.org/officeDocument/2006/relationships/image" Target="../media/image338.jpeg"/><Relationship Id="rId1" Type="http://schemas.openxmlformats.org/officeDocument/2006/relationships/slideLayout" Target="../slideLayouts/slideLayout6.xml"/><Relationship Id="rId6" Type="http://schemas.openxmlformats.org/officeDocument/2006/relationships/image" Target="../media/image342.jpeg"/><Relationship Id="rId5" Type="http://schemas.openxmlformats.org/officeDocument/2006/relationships/image" Target="../media/image341.jpeg"/><Relationship Id="rId4" Type="http://schemas.openxmlformats.org/officeDocument/2006/relationships/image" Target="../media/image340.jpeg"/></Relationships>
</file>

<file path=ppt/slides/_rels/slide55.xml.rels><?xml version="1.0" encoding="UTF-8" standalone="yes"?>
<Relationships xmlns="http://schemas.openxmlformats.org/package/2006/relationships"><Relationship Id="rId3" Type="http://schemas.openxmlformats.org/officeDocument/2006/relationships/image" Target="../media/image345.jpeg"/><Relationship Id="rId7" Type="http://schemas.openxmlformats.org/officeDocument/2006/relationships/image" Target="../media/image348.jpeg"/><Relationship Id="rId2" Type="http://schemas.openxmlformats.org/officeDocument/2006/relationships/image" Target="../media/image344.jpeg"/><Relationship Id="rId1" Type="http://schemas.openxmlformats.org/officeDocument/2006/relationships/slideLayout" Target="../slideLayouts/slideLayout5.xml"/><Relationship Id="rId6" Type="http://schemas.openxmlformats.org/officeDocument/2006/relationships/image" Target="../media/image340.jpeg"/><Relationship Id="rId5" Type="http://schemas.openxmlformats.org/officeDocument/2006/relationships/image" Target="../media/image347.jpeg"/><Relationship Id="rId4" Type="http://schemas.openxmlformats.org/officeDocument/2006/relationships/image" Target="../media/image346.jpeg"/></Relationships>
</file>

<file path=ppt/slides/_rels/slide56.xml.rels><?xml version="1.0" encoding="UTF-8" standalone="yes"?>
<Relationships xmlns="http://schemas.openxmlformats.org/package/2006/relationships"><Relationship Id="rId8" Type="http://schemas.openxmlformats.org/officeDocument/2006/relationships/image" Target="../media/image354.png"/><Relationship Id="rId3" Type="http://schemas.openxmlformats.org/officeDocument/2006/relationships/image" Target="../media/image349.png"/><Relationship Id="rId7" Type="http://schemas.openxmlformats.org/officeDocument/2006/relationships/image" Target="../media/image35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26" Type="http://schemas.openxmlformats.org/officeDocument/2006/relationships/image" Target="../media/image66.emf"/><Relationship Id="rId3" Type="http://schemas.openxmlformats.org/officeDocument/2006/relationships/image" Target="../media/image43.pn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5" Type="http://schemas.openxmlformats.org/officeDocument/2006/relationships/image" Target="../media/image65.emf"/><Relationship Id="rId2" Type="http://schemas.openxmlformats.org/officeDocument/2006/relationships/notesSlide" Target="../notesSlides/notesSlide6.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24" Type="http://schemas.openxmlformats.org/officeDocument/2006/relationships/image" Target="../media/image64.svg"/><Relationship Id="rId5" Type="http://schemas.openxmlformats.org/officeDocument/2006/relationships/image" Target="../media/image45.jpeg"/><Relationship Id="rId15" Type="http://schemas.openxmlformats.org/officeDocument/2006/relationships/image" Target="../media/image55.sv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svg"/><Relationship Id="rId4" Type="http://schemas.openxmlformats.org/officeDocument/2006/relationships/image" Target="../media/image44.svg"/><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6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3.sv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sp>
        <p:nvSpPr>
          <p:cNvPr id="12" name="Google Shape;12;p1"/>
          <p:cNvSpPr/>
          <p:nvPr/>
        </p:nvSpPr>
        <p:spPr>
          <a:xfrm>
            <a:off x="1276350" y="9544050"/>
            <a:ext cx="1619250" cy="247650"/>
          </a:xfrm>
          <a:prstGeom prst="rect">
            <a:avLst/>
          </a:prstGeom>
          <a:noFill/>
          <a:ln>
            <a:noFill/>
          </a:ln>
        </p:spPr>
        <p:txBody>
          <a:bodyPr spcFirstLastPara="1" wrap="square" lIns="0" tIns="0" rIns="0" bIns="0" anchor="t" anchorCtr="0">
            <a:noAutofit/>
          </a:bodyPr>
          <a:lstStyle/>
          <a:p>
            <a:pPr marL="0" marR="0" lvl="0" indent="0" algn="ctr" rtl="0">
              <a:lnSpc>
                <a:spcPct val="115789"/>
              </a:lnSpc>
              <a:spcBef>
                <a:spcPts val="0"/>
              </a:spcBef>
              <a:spcAft>
                <a:spcPts val="0"/>
              </a:spcAft>
              <a:buClr>
                <a:srgbClr val="FFFFFF"/>
              </a:buClr>
              <a:buSzPts val="1425"/>
              <a:buFont typeface="Arial"/>
              <a:buNone/>
            </a:pPr>
            <a:r>
              <a:rPr lang="en-US" sz="1425" b="0" i="0" u="none" strike="noStrike" cap="none">
                <a:solidFill>
                  <a:srgbClr val="FFFFFF"/>
                </a:solidFill>
                <a:latin typeface="Arial"/>
                <a:ea typeface="Arial"/>
                <a:cs typeface="Arial"/>
                <a:sym typeface="Arial"/>
              </a:rPr>
              <a:t>www.ita-sa.com</a:t>
            </a:r>
            <a:endParaRPr sz="1425" b="0" i="0" u="none" strike="noStrike" cap="none">
              <a:solidFill>
                <a:schemeClr val="dk1"/>
              </a:solidFill>
              <a:latin typeface="Calibri"/>
              <a:ea typeface="Calibri"/>
              <a:cs typeface="Calibri"/>
              <a:sym typeface="Calibri"/>
            </a:endParaRPr>
          </a:p>
        </p:txBody>
      </p:sp>
      <p:pic>
        <p:nvPicPr>
          <p:cNvPr id="13" name="Google Shape;13;p1"/>
          <p:cNvPicPr preferRelativeResize="0"/>
          <p:nvPr/>
        </p:nvPicPr>
        <p:blipFill>
          <a:blip r:embed="rId3">
            <a:alphaModFix/>
          </a:blip>
          <a:stretch>
            <a:fillRect/>
          </a:stretch>
        </p:blipFill>
        <p:spPr>
          <a:xfrm>
            <a:off x="3303075" y="1187800"/>
            <a:ext cx="11291349" cy="6391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82105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05675" y="1962150"/>
            <a:ext cx="1629184" cy="1619250"/>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86625" y="3952875"/>
            <a:ext cx="1629184" cy="1619250"/>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96150" y="5953125"/>
            <a:ext cx="1629184" cy="1619250"/>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05675" y="8020050"/>
            <a:ext cx="1629184" cy="1619250"/>
          </a:xfrm>
          <a:prstGeom prst="rect">
            <a:avLst/>
          </a:prstGeom>
        </p:spPr>
      </p:pic>
      <p:sp>
        <p:nvSpPr>
          <p:cNvPr id="7" name="Text 0"/>
          <p:cNvSpPr/>
          <p:nvPr/>
        </p:nvSpPr>
        <p:spPr>
          <a:xfrm>
            <a:off x="9182101" y="2286000"/>
            <a:ext cx="3355114"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Falta de control de la documentación</a:t>
            </a:r>
            <a:endParaRPr lang="en-US" sz="3000" dirty="0">
              <a:latin typeface="Volkswagen Serial Medium" panose="02000000000000000000" pitchFamily="2" charset="77"/>
            </a:endParaRPr>
          </a:p>
        </p:txBody>
      </p:sp>
      <p:sp>
        <p:nvSpPr>
          <p:cNvPr id="8" name="Text 1"/>
          <p:cNvSpPr/>
          <p:nvPr/>
        </p:nvSpPr>
        <p:spPr>
          <a:xfrm>
            <a:off x="9182100" y="4210050"/>
            <a:ext cx="4105275"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No se cuenta con información precisa</a:t>
            </a:r>
            <a:endParaRPr lang="en-US" sz="3000" dirty="0">
              <a:latin typeface="Volkswagen Serial Medium" panose="02000000000000000000" pitchFamily="2" charset="77"/>
            </a:endParaRPr>
          </a:p>
        </p:txBody>
      </p:sp>
      <p:sp>
        <p:nvSpPr>
          <p:cNvPr id="9" name="Text 2"/>
          <p:cNvSpPr/>
          <p:nvPr/>
        </p:nvSpPr>
        <p:spPr>
          <a:xfrm>
            <a:off x="9182100" y="6124575"/>
            <a:ext cx="4451503" cy="809625"/>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No contar con información de los problemas</a:t>
            </a:r>
            <a:endParaRPr lang="en-US" sz="3000" dirty="0">
              <a:latin typeface="Volkswagen Serial Medium" panose="02000000000000000000" pitchFamily="2" charset="77"/>
            </a:endParaRPr>
          </a:p>
        </p:txBody>
      </p:sp>
      <p:sp>
        <p:nvSpPr>
          <p:cNvPr id="10" name="Text 3"/>
          <p:cNvSpPr/>
          <p:nvPr/>
        </p:nvSpPr>
        <p:spPr>
          <a:xfrm>
            <a:off x="9182101" y="8134350"/>
            <a:ext cx="4641104"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No contar con una herramienta que le permita</a:t>
            </a:r>
            <a:endParaRPr lang="en-US" sz="3000" dirty="0">
              <a:latin typeface="Volkswagen Serial Medium" panose="02000000000000000000" pitchFamily="2" charset="77"/>
            </a:endParaRPr>
          </a:p>
        </p:txBody>
      </p:sp>
      <p:sp>
        <p:nvSpPr>
          <p:cNvPr id="11" name="Text 4"/>
          <p:cNvSpPr/>
          <p:nvPr/>
        </p:nvSpPr>
        <p:spPr>
          <a:xfrm>
            <a:off x="9182100" y="3124200"/>
            <a:ext cx="6715125"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y legalidad de la flota.​</a:t>
            </a:r>
            <a:endParaRPr lang="en-US" sz="2025" dirty="0">
              <a:latin typeface="Volkswagen Serial Light" panose="02000000000000000000" pitchFamily="2" charset="77"/>
            </a:endParaRPr>
          </a:p>
        </p:txBody>
      </p:sp>
      <p:sp>
        <p:nvSpPr>
          <p:cNvPr id="12" name="Text 5"/>
          <p:cNvSpPr/>
          <p:nvPr/>
        </p:nvSpPr>
        <p:spPr>
          <a:xfrm>
            <a:off x="9182100" y="5048250"/>
            <a:ext cx="6715125"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de la demanda del servicio​</a:t>
            </a:r>
            <a:endParaRPr lang="en-US" sz="2025" dirty="0">
              <a:latin typeface="Volkswagen Serial Light" panose="02000000000000000000" pitchFamily="2" charset="77"/>
            </a:endParaRPr>
          </a:p>
        </p:txBody>
      </p:sp>
      <p:sp>
        <p:nvSpPr>
          <p:cNvPr id="13" name="Text 6"/>
          <p:cNvSpPr/>
          <p:nvPr/>
        </p:nvSpPr>
        <p:spPr>
          <a:xfrm>
            <a:off x="9182100" y="6962775"/>
            <a:ext cx="4105275"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comunes que tienen los conductores y usuarios ​</a:t>
            </a:r>
            <a:endParaRPr lang="en-US" sz="2025" dirty="0">
              <a:latin typeface="Volkswagen Serial Light" panose="02000000000000000000" pitchFamily="2" charset="77"/>
            </a:endParaRPr>
          </a:p>
        </p:txBody>
      </p:sp>
      <p:sp>
        <p:nvSpPr>
          <p:cNvPr id="14" name="Text 7"/>
          <p:cNvSpPr/>
          <p:nvPr/>
        </p:nvSpPr>
        <p:spPr>
          <a:xfrm>
            <a:off x="9182100" y="9020175"/>
            <a:ext cx="4381500"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establecer políticas que ayuden a mejorar el servicio</a:t>
            </a:r>
            <a:endParaRPr lang="en-US" sz="2025" dirty="0">
              <a:latin typeface="Volkswagen Serial Light" panose="02000000000000000000" pitchFamily="2" charset="77"/>
            </a:endParaRPr>
          </a:p>
        </p:txBody>
      </p:sp>
      <p:sp>
        <p:nvSpPr>
          <p:cNvPr id="15" name="Text 8"/>
          <p:cNvSpPr/>
          <p:nvPr/>
        </p:nvSpPr>
        <p:spPr>
          <a:xfrm>
            <a:off x="7714841" y="2705100"/>
            <a:ext cx="7429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01</a:t>
            </a:r>
            <a:endParaRPr lang="en-US" sz="6000" b="1" dirty="0">
              <a:latin typeface="Mont SemiBold" pitchFamily="2" charset="0"/>
            </a:endParaRPr>
          </a:p>
        </p:txBody>
      </p:sp>
      <p:sp>
        <p:nvSpPr>
          <p:cNvPr id="16" name="Text 9"/>
          <p:cNvSpPr/>
          <p:nvPr/>
        </p:nvSpPr>
        <p:spPr>
          <a:xfrm>
            <a:off x="7653541" y="4686300"/>
            <a:ext cx="8953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02</a:t>
            </a:r>
            <a:endParaRPr lang="en-US" sz="6000" b="1" dirty="0">
              <a:latin typeface="Mont SemiBold" pitchFamily="2" charset="0"/>
            </a:endParaRPr>
          </a:p>
        </p:txBody>
      </p:sp>
      <p:sp>
        <p:nvSpPr>
          <p:cNvPr id="17" name="Text 10"/>
          <p:cNvSpPr/>
          <p:nvPr/>
        </p:nvSpPr>
        <p:spPr>
          <a:xfrm>
            <a:off x="7629525" y="6719887"/>
            <a:ext cx="8953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03</a:t>
            </a:r>
            <a:endParaRPr lang="en-US" sz="6000" b="1" dirty="0">
              <a:latin typeface="Mont SemiBold" pitchFamily="2" charset="0"/>
            </a:endParaRPr>
          </a:p>
        </p:txBody>
      </p:sp>
      <p:sp>
        <p:nvSpPr>
          <p:cNvPr id="18" name="Text 11"/>
          <p:cNvSpPr/>
          <p:nvPr/>
        </p:nvSpPr>
        <p:spPr>
          <a:xfrm>
            <a:off x="7658304" y="8720137"/>
            <a:ext cx="904875"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04</a:t>
            </a:r>
            <a:endParaRPr lang="en-US" sz="6000" b="1" dirty="0">
              <a:latin typeface="Mont SemiBold" pitchFamily="2" charset="0"/>
            </a:endParaRPr>
          </a:p>
        </p:txBody>
      </p:sp>
      <p:sp>
        <p:nvSpPr>
          <p:cNvPr id="19" name="Text 12"/>
          <p:cNvSpPr/>
          <p:nvPr/>
        </p:nvSpPr>
        <p:spPr>
          <a:xfrm>
            <a:off x="9124950" y="628650"/>
            <a:ext cx="4800600" cy="1038225"/>
          </a:xfrm>
          <a:prstGeom prst="rect">
            <a:avLst/>
          </a:prstGeom>
          <a:noFill/>
          <a:ln/>
        </p:spPr>
        <p:txBody>
          <a:bodyPr wrap="square" lIns="0" tIns="0" rIns="0" bIns="0" rtlCol="0" anchor="ctr"/>
          <a:lstStyle/>
          <a:p>
            <a:pPr marL="0" indent="0" algn="l">
              <a:lnSpc>
                <a:spcPts val="4500"/>
              </a:lnSpc>
              <a:buNone/>
            </a:pPr>
            <a:r>
              <a:rPr lang="en-US" sz="4875" b="1" kern="0" spc="-150" dirty="0">
                <a:solidFill>
                  <a:srgbClr val="5A5A5A"/>
                </a:solidFill>
                <a:latin typeface="Mont SemiBold" pitchFamily="2" charset="0"/>
                <a:ea typeface="Mont SemiBold Italic" pitchFamily="34" charset="-122"/>
                <a:cs typeface="Mont SemiBold Italic" pitchFamily="34" charset="-120"/>
              </a:rPr>
              <a:t>Problemática</a:t>
            </a:r>
            <a:r>
              <a:rPr lang="en-US" sz="4875" kern="0" spc="-150" dirty="0">
                <a:solidFill>
                  <a:srgbClr val="5A5A5A"/>
                </a:solidFill>
                <a:latin typeface="Mont SemiBold Italic" pitchFamily="34" charset="0"/>
                <a:ea typeface="Mont SemiBold Italic" pitchFamily="34" charset="-122"/>
                <a:cs typeface="Mont SemiBold Italic" pitchFamily="34" charset="-120"/>
              </a:rPr>
              <a:t> </a:t>
            </a:r>
            <a:r>
              <a:rPr lang="en-US" sz="4875" kern="0" spc="-150" dirty="0">
                <a:solidFill>
                  <a:srgbClr val="5A5A5A"/>
                </a:solidFill>
                <a:latin typeface="Mont Light" pitchFamily="34" charset="0"/>
                <a:ea typeface="Mont Light" pitchFamily="34" charset="-122"/>
                <a:cs typeface="Mont Light" pitchFamily="34" charset="-120"/>
              </a:rPr>
              <a:t>para la ciudad</a:t>
            </a:r>
            <a:endParaRPr lang="en-US" sz="4875" dirty="0"/>
          </a:p>
        </p:txBody>
      </p:sp>
      <p:pic>
        <p:nvPicPr>
          <p:cNvPr id="20" name="Image 3" descr="preencoded.png">
            <a:extLst>
              <a:ext uri="{FF2B5EF4-FFF2-40B4-BE49-F238E27FC236}">
                <a16:creationId xmlns:a16="http://schemas.microsoft.com/office/drawing/2014/main" id="{F02B9250-2373-BC79-D49E-2C5E0C449E0B}"/>
              </a:ext>
            </a:extLst>
          </p:cNvPr>
          <p:cNvPicPr>
            <a:picLocks noChangeAspect="1"/>
          </p:cNvPicPr>
          <p:nvPr/>
        </p:nvPicPr>
        <p:blipFill>
          <a:blip r:embed="rId6"/>
          <a:srcRect/>
          <a:stretch/>
        </p:blipFill>
        <p:spPr>
          <a:xfrm>
            <a:off x="1571625" y="203233"/>
            <a:ext cx="3076575" cy="1167540"/>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82105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05675" y="1962150"/>
            <a:ext cx="1629184" cy="1619250"/>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86625" y="3952875"/>
            <a:ext cx="1629184" cy="1619250"/>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96150" y="5953125"/>
            <a:ext cx="1629184" cy="1619250"/>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05675" y="8020050"/>
            <a:ext cx="1629184" cy="1619250"/>
          </a:xfrm>
          <a:prstGeom prst="rect">
            <a:avLst/>
          </a:prstGeom>
        </p:spPr>
      </p:pic>
      <p:sp>
        <p:nvSpPr>
          <p:cNvPr id="7" name="Text 0"/>
          <p:cNvSpPr/>
          <p:nvPr/>
        </p:nvSpPr>
        <p:spPr>
          <a:xfrm>
            <a:off x="9182100" y="2286000"/>
            <a:ext cx="5362575"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No cuentan con herramientas tecnológicas</a:t>
            </a:r>
            <a:endParaRPr lang="en-US" sz="3000" dirty="0">
              <a:latin typeface="Volkswagen Serial Medium" panose="02000000000000000000" pitchFamily="2" charset="77"/>
            </a:endParaRPr>
          </a:p>
        </p:txBody>
      </p:sp>
      <p:sp>
        <p:nvSpPr>
          <p:cNvPr id="8" name="Text 1"/>
          <p:cNvSpPr/>
          <p:nvPr/>
        </p:nvSpPr>
        <p:spPr>
          <a:xfrm>
            <a:off x="9182100" y="4210050"/>
            <a:ext cx="4686300" cy="8191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El sistema de tarificación es obsoleto,</a:t>
            </a:r>
            <a:endParaRPr lang="en-US" sz="3000" dirty="0">
              <a:latin typeface="Volkswagen Serial Medium" panose="02000000000000000000" pitchFamily="2" charset="77"/>
            </a:endParaRPr>
          </a:p>
        </p:txBody>
      </p:sp>
      <p:sp>
        <p:nvSpPr>
          <p:cNvPr id="9" name="Text 2"/>
          <p:cNvSpPr/>
          <p:nvPr/>
        </p:nvSpPr>
        <p:spPr>
          <a:xfrm>
            <a:off x="9182100" y="6124575"/>
            <a:ext cx="5143500" cy="809625"/>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No cuentan con información unificada</a:t>
            </a:r>
            <a:endParaRPr lang="en-US" sz="3000" dirty="0">
              <a:latin typeface="Volkswagen Serial Medium" panose="02000000000000000000" pitchFamily="2" charset="77"/>
            </a:endParaRPr>
          </a:p>
        </p:txBody>
      </p:sp>
      <p:sp>
        <p:nvSpPr>
          <p:cNvPr id="10" name="Text 3"/>
          <p:cNvSpPr/>
          <p:nvPr/>
        </p:nvSpPr>
        <p:spPr>
          <a:xfrm>
            <a:off x="9182100" y="8134350"/>
            <a:ext cx="4829175"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Altos costos mensuales en planes de datos,</a:t>
            </a:r>
            <a:endParaRPr lang="en-US" sz="3000" dirty="0">
              <a:latin typeface="Volkswagen Serial Medium" panose="02000000000000000000" pitchFamily="2" charset="77"/>
            </a:endParaRPr>
          </a:p>
        </p:txBody>
      </p:sp>
      <p:sp>
        <p:nvSpPr>
          <p:cNvPr id="11" name="Text 4"/>
          <p:cNvSpPr/>
          <p:nvPr/>
        </p:nvSpPr>
        <p:spPr>
          <a:xfrm>
            <a:off x="9182100" y="3124200"/>
            <a:ext cx="5267325"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que le permitan mejorar el servicio y estar seguros como un botón de pánico.​</a:t>
            </a:r>
            <a:endParaRPr lang="en-US" sz="2025" dirty="0">
              <a:latin typeface="Volkswagen Serial Light" panose="02000000000000000000" pitchFamily="2" charset="77"/>
            </a:endParaRPr>
          </a:p>
        </p:txBody>
      </p:sp>
      <p:sp>
        <p:nvSpPr>
          <p:cNvPr id="12" name="Text 5"/>
          <p:cNvSpPr/>
          <p:nvPr/>
        </p:nvSpPr>
        <p:spPr>
          <a:xfrm>
            <a:off x="9182100" y="5048250"/>
            <a:ext cx="5143500"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sin certificaciones que le den tranquilidad al usuario de un precio justo.​</a:t>
            </a:r>
            <a:endParaRPr lang="en-US" sz="2025" dirty="0">
              <a:latin typeface="Volkswagen Serial Light" panose="02000000000000000000" pitchFamily="2" charset="77"/>
            </a:endParaRPr>
          </a:p>
        </p:txBody>
      </p:sp>
      <p:sp>
        <p:nvSpPr>
          <p:cNvPr id="13" name="Text 6"/>
          <p:cNvSpPr/>
          <p:nvPr/>
        </p:nvSpPr>
        <p:spPr>
          <a:xfrm>
            <a:off x="9182100" y="6962775"/>
            <a:ext cx="4105275" cy="6096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y detallada de todos los viajes que realizan diariamente.​</a:t>
            </a:r>
            <a:endParaRPr lang="en-US" sz="2025" dirty="0">
              <a:latin typeface="Volkswagen Serial Light" panose="02000000000000000000" pitchFamily="2" charset="77"/>
            </a:endParaRPr>
          </a:p>
        </p:txBody>
      </p:sp>
      <p:sp>
        <p:nvSpPr>
          <p:cNvPr id="14" name="Text 7"/>
          <p:cNvSpPr/>
          <p:nvPr/>
        </p:nvSpPr>
        <p:spPr>
          <a:xfrm>
            <a:off x="9182100" y="9020175"/>
            <a:ext cx="4381500"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equipos y tarifas de despachadores.​</a:t>
            </a:r>
            <a:endParaRPr lang="en-US" sz="2025" dirty="0">
              <a:latin typeface="Volkswagen Serial Light" panose="02000000000000000000" pitchFamily="2" charset="77"/>
            </a:endParaRPr>
          </a:p>
        </p:txBody>
      </p:sp>
      <p:sp>
        <p:nvSpPr>
          <p:cNvPr id="15" name="Text 8"/>
          <p:cNvSpPr/>
          <p:nvPr/>
        </p:nvSpPr>
        <p:spPr>
          <a:xfrm>
            <a:off x="7734300" y="2619375"/>
            <a:ext cx="7429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01</a:t>
            </a:r>
            <a:endParaRPr lang="en-US" sz="6000" b="1" dirty="0">
              <a:latin typeface="Mont SemiBold" pitchFamily="2" charset="0"/>
            </a:endParaRPr>
          </a:p>
        </p:txBody>
      </p:sp>
      <p:sp>
        <p:nvSpPr>
          <p:cNvPr id="16" name="Text 9"/>
          <p:cNvSpPr/>
          <p:nvPr/>
        </p:nvSpPr>
        <p:spPr>
          <a:xfrm>
            <a:off x="7629525" y="4724400"/>
            <a:ext cx="8953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02</a:t>
            </a:r>
            <a:endParaRPr lang="en-US" sz="6000" b="1" dirty="0">
              <a:latin typeface="Mont SemiBold" pitchFamily="2" charset="0"/>
            </a:endParaRPr>
          </a:p>
        </p:txBody>
      </p:sp>
      <p:sp>
        <p:nvSpPr>
          <p:cNvPr id="17" name="Text 10"/>
          <p:cNvSpPr/>
          <p:nvPr/>
        </p:nvSpPr>
        <p:spPr>
          <a:xfrm>
            <a:off x="7629525" y="6715125"/>
            <a:ext cx="8953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03</a:t>
            </a:r>
            <a:endParaRPr lang="en-US" sz="6000" b="1" dirty="0">
              <a:latin typeface="Mont SemiBold" pitchFamily="2" charset="0"/>
            </a:endParaRPr>
          </a:p>
        </p:txBody>
      </p:sp>
      <p:sp>
        <p:nvSpPr>
          <p:cNvPr id="18" name="Text 11"/>
          <p:cNvSpPr/>
          <p:nvPr/>
        </p:nvSpPr>
        <p:spPr>
          <a:xfrm>
            <a:off x="7624762" y="8772525"/>
            <a:ext cx="904875"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04</a:t>
            </a:r>
            <a:endParaRPr lang="en-US" sz="6000" b="1" dirty="0">
              <a:latin typeface="Mont SemiBold" pitchFamily="2" charset="0"/>
            </a:endParaRPr>
          </a:p>
        </p:txBody>
      </p:sp>
      <p:sp>
        <p:nvSpPr>
          <p:cNvPr id="19" name="Text 12"/>
          <p:cNvSpPr/>
          <p:nvPr/>
        </p:nvSpPr>
        <p:spPr>
          <a:xfrm>
            <a:off x="9124950" y="628650"/>
            <a:ext cx="6457950" cy="1038225"/>
          </a:xfrm>
          <a:prstGeom prst="rect">
            <a:avLst/>
          </a:prstGeom>
          <a:noFill/>
          <a:ln/>
        </p:spPr>
        <p:txBody>
          <a:bodyPr wrap="square" lIns="0" tIns="0" rIns="0" bIns="0" rtlCol="0" anchor="ctr"/>
          <a:lstStyle/>
          <a:p>
            <a:pPr marL="0" indent="0" algn="l">
              <a:lnSpc>
                <a:spcPts val="4500"/>
              </a:lnSpc>
              <a:buNone/>
            </a:pPr>
            <a:r>
              <a:rPr lang="en-US" sz="4875" b="1" kern="0" spc="-150" dirty="0">
                <a:solidFill>
                  <a:srgbClr val="5A5A5A"/>
                </a:solidFill>
                <a:latin typeface="Mont SemiBold" pitchFamily="2" charset="0"/>
                <a:ea typeface="Mont SemiBold Italic" pitchFamily="34" charset="-122"/>
                <a:cs typeface="Mont SemiBold Italic" pitchFamily="34" charset="-120"/>
              </a:rPr>
              <a:t>Problemática </a:t>
            </a:r>
            <a:r>
              <a:rPr lang="en-US" sz="4875" kern="0" spc="-150" dirty="0">
                <a:solidFill>
                  <a:srgbClr val="5A5A5A"/>
                </a:solidFill>
                <a:latin typeface="Mont SemiBold Italic" pitchFamily="34" charset="0"/>
                <a:ea typeface="Mont SemiBold Italic" pitchFamily="34" charset="-122"/>
                <a:cs typeface="Mont SemiBold Italic" pitchFamily="34" charset="-120"/>
              </a:rPr>
              <a:t>
</a:t>
            </a:r>
            <a:r>
              <a:rPr lang="en-US" sz="4875" kern="0" spc="-150" dirty="0">
                <a:solidFill>
                  <a:srgbClr val="5A5A5A"/>
                </a:solidFill>
                <a:latin typeface="Mont Light" pitchFamily="34" charset="0"/>
                <a:ea typeface="Mont Light" pitchFamily="34" charset="-122"/>
                <a:cs typeface="Mont Light" pitchFamily="34" charset="-120"/>
              </a:rPr>
              <a:t>para los conductores</a:t>
            </a:r>
            <a:endParaRPr lang="en-US" sz="4875" dirty="0"/>
          </a:p>
        </p:txBody>
      </p:sp>
      <p:pic>
        <p:nvPicPr>
          <p:cNvPr id="20" name="Image 3" descr="preencoded.png">
            <a:extLst>
              <a:ext uri="{FF2B5EF4-FFF2-40B4-BE49-F238E27FC236}">
                <a16:creationId xmlns:a16="http://schemas.microsoft.com/office/drawing/2014/main" id="{B7D7ED52-4F90-DE34-D9F2-A6021DF12FC5}"/>
              </a:ext>
            </a:extLst>
          </p:cNvPr>
          <p:cNvPicPr>
            <a:picLocks noChangeAspect="1"/>
          </p:cNvPicPr>
          <p:nvPr/>
        </p:nvPicPr>
        <p:blipFill>
          <a:blip r:embed="rId6"/>
          <a:srcRect/>
          <a:stretch/>
        </p:blipFill>
        <p:spPr>
          <a:xfrm>
            <a:off x="1571625" y="203233"/>
            <a:ext cx="3076575" cy="1167540"/>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6486525"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15613" y="704850"/>
            <a:ext cx="9525" cy="79057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458075" y="5343525"/>
            <a:ext cx="685800" cy="685800"/>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582275" y="6838950"/>
            <a:ext cx="1066595" cy="1066635"/>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2592050" y="6848475"/>
            <a:ext cx="772409" cy="1040616"/>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277975" y="6886575"/>
            <a:ext cx="1151223" cy="1151523"/>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372475" y="6838950"/>
            <a:ext cx="1095961" cy="1096105"/>
          </a:xfrm>
          <a:prstGeom prst="rect">
            <a:avLst/>
          </a:prstGeom>
        </p:spPr>
      </p:pic>
      <p:pic>
        <p:nvPicPr>
          <p:cNvPr id="9" name="Image 7"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8402650" y="2571750"/>
            <a:ext cx="1203024" cy="1149043"/>
          </a:xfrm>
          <a:prstGeom prst="rect">
            <a:avLst/>
          </a:prstGeom>
        </p:spPr>
      </p:pic>
      <p:pic>
        <p:nvPicPr>
          <p:cNvPr id="10" name="Image 8"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0639425" y="2590800"/>
            <a:ext cx="1031211" cy="1037685"/>
          </a:xfrm>
          <a:prstGeom prst="rect">
            <a:avLst/>
          </a:prstGeom>
        </p:spPr>
      </p:pic>
      <p:pic>
        <p:nvPicPr>
          <p:cNvPr id="11" name="Image 9"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2411075" y="2476500"/>
            <a:ext cx="1190625" cy="1207670"/>
          </a:xfrm>
          <a:prstGeom prst="rect">
            <a:avLst/>
          </a:prstGeom>
        </p:spPr>
      </p:pic>
      <p:pic>
        <p:nvPicPr>
          <p:cNvPr id="12" name="Image 10"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4487525" y="2609850"/>
            <a:ext cx="619125" cy="1078832"/>
          </a:xfrm>
          <a:prstGeom prst="rect">
            <a:avLst/>
          </a:prstGeom>
        </p:spPr>
      </p:pic>
      <p:sp>
        <p:nvSpPr>
          <p:cNvPr id="13" name="Text 0"/>
          <p:cNvSpPr/>
          <p:nvPr/>
        </p:nvSpPr>
        <p:spPr>
          <a:xfrm>
            <a:off x="7515225" y="628650"/>
            <a:ext cx="3524250" cy="1000125"/>
          </a:xfrm>
          <a:prstGeom prst="rect">
            <a:avLst/>
          </a:prstGeom>
          <a:noFill/>
          <a:ln/>
        </p:spPr>
        <p:txBody>
          <a:bodyPr wrap="square" lIns="0" tIns="0" rIns="0" bIns="0" rtlCol="0" anchor="ctr"/>
          <a:lstStyle/>
          <a:p>
            <a:pPr marL="0" indent="0" algn="l">
              <a:lnSpc>
                <a:spcPts val="3525"/>
              </a:lnSpc>
              <a:buNone/>
            </a:pPr>
            <a:r>
              <a:rPr lang="en-US" sz="4125" b="1" kern="0" spc="-150" dirty="0">
                <a:solidFill>
                  <a:srgbClr val="0A0C53"/>
                </a:solidFill>
                <a:latin typeface="Mont SemiBold" pitchFamily="2" charset="0"/>
                <a:ea typeface="Mont SemiBold Italic" pitchFamily="34" charset="-122"/>
                <a:cs typeface="Mont SemiBold Italic" pitchFamily="34" charset="-120"/>
              </a:rPr>
              <a:t>Solución</a:t>
            </a:r>
            <a:r>
              <a:rPr lang="en-US" sz="4125" kern="0" spc="-150" dirty="0">
                <a:solidFill>
                  <a:srgbClr val="0A0C53"/>
                </a:solidFill>
                <a:latin typeface="Mont SemiBold Italic" pitchFamily="34" charset="0"/>
                <a:ea typeface="Mont SemiBold Italic" pitchFamily="34" charset="-122"/>
                <a:cs typeface="Mont SemiBold Italic" pitchFamily="34" charset="-120"/>
              </a:rPr>
              <a:t>
</a:t>
            </a:r>
            <a:r>
              <a:rPr lang="en-US" sz="4125" kern="0" spc="-150" dirty="0">
                <a:solidFill>
                  <a:srgbClr val="0A0C53"/>
                </a:solidFill>
                <a:latin typeface="Mont Light" pitchFamily="34" charset="0"/>
                <a:ea typeface="Mont Light" pitchFamily="34" charset="-122"/>
                <a:cs typeface="Mont Light" pitchFamily="34" charset="-120"/>
              </a:rPr>
              <a:t>Propuesta</a:t>
            </a:r>
            <a:endParaRPr lang="en-US" sz="4125" dirty="0"/>
          </a:p>
        </p:txBody>
      </p:sp>
      <p:sp>
        <p:nvSpPr>
          <p:cNvPr id="14" name="Text 1"/>
          <p:cNvSpPr/>
          <p:nvPr/>
        </p:nvSpPr>
        <p:spPr>
          <a:xfrm>
            <a:off x="11020425" y="628650"/>
            <a:ext cx="3524250" cy="1000125"/>
          </a:xfrm>
          <a:prstGeom prst="rect">
            <a:avLst/>
          </a:prstGeom>
          <a:noFill/>
          <a:ln/>
        </p:spPr>
        <p:txBody>
          <a:bodyPr wrap="square" lIns="0" tIns="0" rIns="0" bIns="0" rtlCol="0" anchor="ctr"/>
          <a:lstStyle/>
          <a:p>
            <a:pPr marL="0" indent="0" algn="l">
              <a:lnSpc>
                <a:spcPts val="3525"/>
              </a:lnSpc>
              <a:buNone/>
            </a:pPr>
            <a:r>
              <a:rPr lang="en-US" sz="4125" b="1" kern="0" spc="-150" dirty="0">
                <a:solidFill>
                  <a:srgbClr val="0A0C53"/>
                </a:solidFill>
                <a:latin typeface="Mont SemiBold" pitchFamily="2" charset="0"/>
                <a:ea typeface="Mont SemiBold Italic" pitchFamily="34" charset="-122"/>
                <a:cs typeface="Mont SemiBold Italic" pitchFamily="34" charset="-120"/>
              </a:rPr>
              <a:t>Hardware</a:t>
            </a:r>
            <a:endParaRPr lang="en-US" sz="4125" b="1" dirty="0">
              <a:latin typeface="Mont SemiBold" pitchFamily="2" charset="0"/>
            </a:endParaRPr>
          </a:p>
        </p:txBody>
      </p:sp>
      <p:sp>
        <p:nvSpPr>
          <p:cNvPr id="15" name="Text 2"/>
          <p:cNvSpPr/>
          <p:nvPr/>
        </p:nvSpPr>
        <p:spPr>
          <a:xfrm>
            <a:off x="8334375" y="5505450"/>
            <a:ext cx="4981575" cy="523875"/>
          </a:xfrm>
          <a:prstGeom prst="rect">
            <a:avLst/>
          </a:prstGeom>
          <a:noFill/>
          <a:ln/>
        </p:spPr>
        <p:txBody>
          <a:bodyPr wrap="square" lIns="0" tIns="0" rIns="0" bIns="0" rtlCol="0" anchor="t"/>
          <a:lstStyle/>
          <a:p>
            <a:pPr marL="0" indent="0" algn="l">
              <a:lnSpc>
                <a:spcPts val="3225"/>
              </a:lnSpc>
              <a:buNone/>
            </a:pPr>
            <a:r>
              <a:rPr lang="en-US" sz="3000" b="1" kern="0" spc="-75" dirty="0">
                <a:solidFill>
                  <a:srgbClr val="5A5A5A"/>
                </a:solidFill>
                <a:latin typeface="Mont SemiBold" pitchFamily="2" charset="0"/>
                <a:ea typeface="Mont SemiBold Italic" pitchFamily="34" charset="-122"/>
                <a:cs typeface="Mont SemiBold Italic" pitchFamily="34" charset="-120"/>
              </a:rPr>
              <a:t>Accesorios opcionales</a:t>
            </a:r>
            <a:endParaRPr lang="en-US" sz="3000" b="1" dirty="0">
              <a:latin typeface="Mont SemiBold" pitchFamily="2" charset="0"/>
            </a:endParaRPr>
          </a:p>
        </p:txBody>
      </p:sp>
      <p:sp>
        <p:nvSpPr>
          <p:cNvPr id="16" name="Text 3"/>
          <p:cNvSpPr/>
          <p:nvPr/>
        </p:nvSpPr>
        <p:spPr>
          <a:xfrm>
            <a:off x="8010525" y="8343900"/>
            <a:ext cx="206692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Led visualizador del techo</a:t>
            </a:r>
            <a:endParaRPr lang="en-US" sz="2025" dirty="0">
              <a:latin typeface="Volkswagen Serial Light" panose="02000000000000000000" pitchFamily="2" charset="77"/>
            </a:endParaRPr>
          </a:p>
        </p:txBody>
      </p:sp>
      <p:sp>
        <p:nvSpPr>
          <p:cNvPr id="17" name="Text 4"/>
          <p:cNvSpPr/>
          <p:nvPr/>
        </p:nvSpPr>
        <p:spPr>
          <a:xfrm>
            <a:off x="8010525" y="4019550"/>
            <a:ext cx="206692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Taximetro inteligente</a:t>
            </a:r>
            <a:endParaRPr lang="en-US" sz="2025" dirty="0">
              <a:latin typeface="Volkswagen Serial Light" panose="02000000000000000000" pitchFamily="2" charset="77"/>
            </a:endParaRPr>
          </a:p>
        </p:txBody>
      </p:sp>
      <p:sp>
        <p:nvSpPr>
          <p:cNvPr id="18" name="Text 5"/>
          <p:cNvSpPr/>
          <p:nvPr/>
        </p:nvSpPr>
        <p:spPr>
          <a:xfrm>
            <a:off x="10315575" y="8343735"/>
            <a:ext cx="166687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Camara</a:t>
            </a:r>
            <a:endParaRPr lang="en-US" sz="2025" dirty="0">
              <a:latin typeface="Volkswagen Serial Light" panose="02000000000000000000" pitchFamily="2" charset="77"/>
            </a:endParaRPr>
          </a:p>
        </p:txBody>
      </p:sp>
      <p:sp>
        <p:nvSpPr>
          <p:cNvPr id="19" name="Text 6"/>
          <p:cNvSpPr/>
          <p:nvPr/>
        </p:nvSpPr>
        <p:spPr>
          <a:xfrm>
            <a:off x="10315575" y="4019550"/>
            <a:ext cx="166687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Botón de panico</a:t>
            </a:r>
            <a:endParaRPr lang="en-US" sz="2025" dirty="0">
              <a:latin typeface="Volkswagen Serial Light" panose="02000000000000000000" pitchFamily="2" charset="77"/>
            </a:endParaRPr>
          </a:p>
        </p:txBody>
      </p:sp>
      <p:sp>
        <p:nvSpPr>
          <p:cNvPr id="20" name="Text 7"/>
          <p:cNvSpPr/>
          <p:nvPr/>
        </p:nvSpPr>
        <p:spPr>
          <a:xfrm>
            <a:off x="12172950" y="4019550"/>
            <a:ext cx="166687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Speaker</a:t>
            </a:r>
            <a:endParaRPr lang="en-US" sz="2025" dirty="0">
              <a:latin typeface="Volkswagen Serial Light" panose="02000000000000000000" pitchFamily="2" charset="77"/>
            </a:endParaRPr>
          </a:p>
        </p:txBody>
      </p:sp>
      <p:sp>
        <p:nvSpPr>
          <p:cNvPr id="21" name="Text 8"/>
          <p:cNvSpPr/>
          <p:nvPr/>
        </p:nvSpPr>
        <p:spPr>
          <a:xfrm>
            <a:off x="13963650" y="4019550"/>
            <a:ext cx="166687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Micrófono</a:t>
            </a:r>
            <a:endParaRPr lang="en-US" sz="2025" dirty="0">
              <a:latin typeface="Volkswagen Serial Light" panose="02000000000000000000" pitchFamily="2" charset="77"/>
            </a:endParaRPr>
          </a:p>
        </p:txBody>
      </p:sp>
      <p:sp>
        <p:nvSpPr>
          <p:cNvPr id="22" name="Text 9"/>
          <p:cNvSpPr/>
          <p:nvPr/>
        </p:nvSpPr>
        <p:spPr>
          <a:xfrm>
            <a:off x="12144375" y="8343900"/>
            <a:ext cx="1676400"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Biometrico</a:t>
            </a:r>
            <a:endParaRPr lang="en-US" sz="2025" dirty="0">
              <a:latin typeface="Volkswagen Serial Light" panose="02000000000000000000" pitchFamily="2" charset="77"/>
            </a:endParaRPr>
          </a:p>
        </p:txBody>
      </p:sp>
      <p:sp>
        <p:nvSpPr>
          <p:cNvPr id="23" name="Text 10"/>
          <p:cNvSpPr/>
          <p:nvPr/>
        </p:nvSpPr>
        <p:spPr>
          <a:xfrm>
            <a:off x="14058900" y="8343900"/>
            <a:ext cx="1752600" cy="638175"/>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Pantalla de contenido</a:t>
            </a:r>
            <a:endParaRPr lang="en-US" sz="2025" dirty="0">
              <a:latin typeface="Volkswagen Serial Light" panose="02000000000000000000" pitchFamily="2" charset="77"/>
            </a:endParaRPr>
          </a:p>
        </p:txBody>
      </p:sp>
      <p:pic>
        <p:nvPicPr>
          <p:cNvPr id="24" name="Image 3" descr="preencoded.png">
            <a:extLst>
              <a:ext uri="{FF2B5EF4-FFF2-40B4-BE49-F238E27FC236}">
                <a16:creationId xmlns:a16="http://schemas.microsoft.com/office/drawing/2014/main" id="{C269CF09-DA53-E7F2-0322-7EC610E5A7EA}"/>
              </a:ext>
            </a:extLst>
          </p:cNvPr>
          <p:cNvPicPr>
            <a:picLocks noChangeAspect="1"/>
          </p:cNvPicPr>
          <p:nvPr/>
        </p:nvPicPr>
        <p:blipFill>
          <a:blip r:embed="rId24"/>
          <a:srcRect/>
          <a:stretch/>
        </p:blipFill>
        <p:spPr>
          <a:xfrm>
            <a:off x="1571625" y="203233"/>
            <a:ext cx="3076575" cy="1167540"/>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6486525"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15613" y="704850"/>
            <a:ext cx="9525" cy="79057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34300" y="3495675"/>
            <a:ext cx="638175" cy="638175"/>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92075" y="3495675"/>
            <a:ext cx="638175" cy="638175"/>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34298" y="4522225"/>
            <a:ext cx="638175" cy="638175"/>
          </a:xfrm>
          <a:prstGeom prst="rect">
            <a:avLst/>
          </a:prstGeom>
        </p:spPr>
      </p:pic>
      <p:pic>
        <p:nvPicPr>
          <p:cNvPr id="7" name="Image 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92075" y="4203137"/>
            <a:ext cx="638175" cy="638175"/>
          </a:xfrm>
          <a:prstGeom prst="rect">
            <a:avLst/>
          </a:prstGeom>
        </p:spPr>
      </p:pic>
      <p:pic>
        <p:nvPicPr>
          <p:cNvPr id="8" name="Image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34298" y="5649556"/>
            <a:ext cx="638175" cy="638175"/>
          </a:xfrm>
          <a:prstGeom prst="rect">
            <a:avLst/>
          </a:prstGeom>
        </p:spPr>
      </p:pic>
      <p:pic>
        <p:nvPicPr>
          <p:cNvPr id="9" name="Image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92075" y="4946426"/>
            <a:ext cx="638175" cy="638175"/>
          </a:xfrm>
          <a:prstGeom prst="rect">
            <a:avLst/>
          </a:prstGeom>
        </p:spPr>
      </p:pic>
      <p:pic>
        <p:nvPicPr>
          <p:cNvPr id="10" name="Image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804351" y="5834063"/>
            <a:ext cx="638175" cy="638175"/>
          </a:xfrm>
          <a:prstGeom prst="rect">
            <a:avLst/>
          </a:prstGeom>
        </p:spPr>
      </p:pic>
      <p:pic>
        <p:nvPicPr>
          <p:cNvPr id="11" name="Image 9"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804351" y="6903498"/>
            <a:ext cx="638175" cy="638175"/>
          </a:xfrm>
          <a:prstGeom prst="rect">
            <a:avLst/>
          </a:prstGeom>
        </p:spPr>
      </p:pic>
      <p:pic>
        <p:nvPicPr>
          <p:cNvPr id="12" name="Image 10"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92075" y="7903086"/>
            <a:ext cx="638175" cy="638175"/>
          </a:xfrm>
          <a:prstGeom prst="rect">
            <a:avLst/>
          </a:prstGeom>
        </p:spPr>
      </p:pic>
      <p:pic>
        <p:nvPicPr>
          <p:cNvPr id="13" name="Image 1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42870" y="6544906"/>
            <a:ext cx="638175" cy="638175"/>
          </a:xfrm>
          <a:prstGeom prst="rect">
            <a:avLst/>
          </a:prstGeom>
        </p:spPr>
      </p:pic>
      <p:pic>
        <p:nvPicPr>
          <p:cNvPr id="14" name="Image 1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42871" y="7470927"/>
            <a:ext cx="638175" cy="638175"/>
          </a:xfrm>
          <a:prstGeom prst="rect">
            <a:avLst/>
          </a:prstGeom>
        </p:spPr>
      </p:pic>
      <p:pic>
        <p:nvPicPr>
          <p:cNvPr id="15" name="Image 1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42871" y="8417331"/>
            <a:ext cx="638175" cy="638175"/>
          </a:xfrm>
          <a:prstGeom prst="rect">
            <a:avLst/>
          </a:prstGeom>
        </p:spPr>
      </p:pic>
      <p:pic>
        <p:nvPicPr>
          <p:cNvPr id="16" name="Image 14"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487400" y="2278380"/>
            <a:ext cx="533400" cy="853440"/>
          </a:xfrm>
          <a:prstGeom prst="rect">
            <a:avLst/>
          </a:prstGeom>
        </p:spPr>
      </p:pic>
      <p:pic>
        <p:nvPicPr>
          <p:cNvPr id="17" name="Image 15"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372475" y="2276475"/>
            <a:ext cx="857250" cy="697938"/>
          </a:xfrm>
          <a:prstGeom prst="rect">
            <a:avLst/>
          </a:prstGeom>
        </p:spPr>
      </p:pic>
      <p:sp>
        <p:nvSpPr>
          <p:cNvPr id="18" name="Text 0"/>
          <p:cNvSpPr/>
          <p:nvPr/>
        </p:nvSpPr>
        <p:spPr>
          <a:xfrm>
            <a:off x="7515225" y="628650"/>
            <a:ext cx="3524250" cy="1000125"/>
          </a:xfrm>
          <a:prstGeom prst="rect">
            <a:avLst/>
          </a:prstGeom>
          <a:noFill/>
          <a:ln/>
        </p:spPr>
        <p:txBody>
          <a:bodyPr wrap="square" lIns="0" tIns="0" rIns="0" bIns="0" rtlCol="0" anchor="ctr"/>
          <a:lstStyle/>
          <a:p>
            <a:pPr marL="0" indent="0" algn="l">
              <a:lnSpc>
                <a:spcPts val="3525"/>
              </a:lnSpc>
              <a:buNone/>
            </a:pPr>
            <a:r>
              <a:rPr lang="en-US" sz="4125" b="1" kern="0" spc="-150" dirty="0">
                <a:solidFill>
                  <a:srgbClr val="0A0C53"/>
                </a:solidFill>
                <a:latin typeface="Mont SemiBold" pitchFamily="2" charset="0"/>
                <a:ea typeface="Mont SemiBold Italic" pitchFamily="34" charset="-122"/>
                <a:cs typeface="Mont SemiBold Italic" pitchFamily="34" charset="-120"/>
              </a:rPr>
              <a:t>Solución</a:t>
            </a:r>
            <a:r>
              <a:rPr lang="en-US" sz="4125" kern="0" spc="-150" dirty="0">
                <a:solidFill>
                  <a:srgbClr val="0A0C53"/>
                </a:solidFill>
                <a:latin typeface="Mont SemiBold Italic" pitchFamily="34" charset="0"/>
                <a:ea typeface="Mont SemiBold Italic" pitchFamily="34" charset="-122"/>
                <a:cs typeface="Mont SemiBold Italic" pitchFamily="34" charset="-120"/>
              </a:rPr>
              <a:t>
</a:t>
            </a:r>
            <a:r>
              <a:rPr lang="en-US" sz="4125" kern="0" spc="-150" dirty="0">
                <a:solidFill>
                  <a:srgbClr val="0A0C53"/>
                </a:solidFill>
                <a:latin typeface="Mont Light" pitchFamily="34" charset="0"/>
                <a:ea typeface="Mont Light" pitchFamily="34" charset="-122"/>
                <a:cs typeface="Mont Light" pitchFamily="34" charset="-120"/>
              </a:rPr>
              <a:t>Propuesta</a:t>
            </a:r>
            <a:endParaRPr lang="en-US" sz="4125" dirty="0"/>
          </a:p>
        </p:txBody>
      </p:sp>
      <p:sp>
        <p:nvSpPr>
          <p:cNvPr id="19" name="Text 1"/>
          <p:cNvSpPr/>
          <p:nvPr/>
        </p:nvSpPr>
        <p:spPr>
          <a:xfrm>
            <a:off x="11020425" y="628650"/>
            <a:ext cx="3524250" cy="1000125"/>
          </a:xfrm>
          <a:prstGeom prst="rect">
            <a:avLst/>
          </a:prstGeom>
          <a:noFill/>
          <a:ln/>
        </p:spPr>
        <p:txBody>
          <a:bodyPr wrap="square" lIns="0" tIns="0" rIns="0" bIns="0" rtlCol="0" anchor="ctr"/>
          <a:lstStyle/>
          <a:p>
            <a:pPr marL="0" indent="0" algn="l">
              <a:lnSpc>
                <a:spcPts val="3525"/>
              </a:lnSpc>
              <a:buNone/>
            </a:pPr>
            <a:r>
              <a:rPr lang="en-US" sz="4125" kern="0" spc="-150" dirty="0">
                <a:solidFill>
                  <a:srgbClr val="0A0C53"/>
                </a:solidFill>
                <a:latin typeface="Mont SemiBold Italic" pitchFamily="34" charset="0"/>
                <a:ea typeface="Mont SemiBold Italic" pitchFamily="34" charset="-122"/>
                <a:cs typeface="Mont SemiBold Italic" pitchFamily="34" charset="-120"/>
              </a:rPr>
              <a:t>Software</a:t>
            </a:r>
            <a:endParaRPr lang="en-US" sz="4125" dirty="0"/>
          </a:p>
        </p:txBody>
      </p:sp>
      <p:sp>
        <p:nvSpPr>
          <p:cNvPr id="20" name="Text 2"/>
          <p:cNvSpPr/>
          <p:nvPr/>
        </p:nvSpPr>
        <p:spPr>
          <a:xfrm>
            <a:off x="8524876" y="3657600"/>
            <a:ext cx="3143250" cy="5834130"/>
          </a:xfrm>
          <a:prstGeom prst="rect">
            <a:avLst/>
          </a:prstGeom>
          <a:noFill/>
          <a:ln/>
        </p:spPr>
        <p:txBody>
          <a:bodyPr wrap="square" lIns="0" tIns="0" rIns="0" bIns="0" rtlCol="0" anchor="t"/>
          <a:lstStyle/>
          <a:p>
            <a:pPr marL="0" indent="0" algn="l">
              <a:lnSpc>
                <a:spcPts val="2325"/>
              </a:lnSpc>
              <a:spcAft>
                <a:spcPts val="3450"/>
              </a:spcAft>
              <a:buNone/>
            </a:pP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Plataforma administrativa​
Plataforma para </a:t>
            </a:r>
            <a:r>
              <a:rPr lang="en-US" sz="2175" dirty="0">
                <a:solidFill>
                  <a:srgbClr val="5A5A5A"/>
                </a:solidFill>
                <a:latin typeface="Volkswagen Serial Light" panose="02000000000000000000" pitchFamily="2" charset="77"/>
                <a:ea typeface="Volkswagen Serial Light" pitchFamily="34" charset="-122"/>
                <a:cs typeface="Volkswagen Serial Light" pitchFamily="34" charset="-120"/>
              </a:rPr>
              <a:t>empresas de taxis con ​Sistema de Despachos
</a:t>
            </a: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Plataforma de </a:t>
            </a:r>
            <a:br>
              <a:rPr dirty="0">
                <a:latin typeface="Volkswagen Serial Light" panose="02000000000000000000" pitchFamily="2" charset="77"/>
              </a:rPr>
            </a:br>
            <a:r>
              <a:rPr lang="en-US" sz="2175" dirty="0">
                <a:solidFill>
                  <a:srgbClr val="5A5A5A"/>
                </a:solidFill>
                <a:latin typeface="Volkswagen Serial Light" panose="02000000000000000000" pitchFamily="2" charset="77"/>
                <a:ea typeface="Volkswagen Serial Light" pitchFamily="34" charset="-122"/>
                <a:cs typeface="Volkswagen Serial Light" pitchFamily="34" charset="-120"/>
              </a:rPr>
              <a:t>analítica de datos​
</a:t>
            </a: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Plataforma recaudo
Plataforma de </a:t>
            </a:r>
            <a:br>
              <a:rPr dirty="0">
                <a:latin typeface="Volkswagen Serial Light" panose="02000000000000000000" pitchFamily="2" charset="77"/>
              </a:rPr>
            </a:br>
            <a:r>
              <a:rPr lang="en-US" sz="2175" dirty="0">
                <a:solidFill>
                  <a:srgbClr val="5A5A5A"/>
                </a:solidFill>
                <a:latin typeface="Volkswagen Serial Light" panose="02000000000000000000" pitchFamily="2" charset="77"/>
                <a:ea typeface="Volkswagen Serial Light" pitchFamily="34" charset="-122"/>
                <a:cs typeface="Volkswagen Serial Light" pitchFamily="34" charset="-120"/>
              </a:rPr>
              <a:t>noticias y contenido​
</a:t>
            </a: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Plataforma para talleres </a:t>
            </a:r>
            <a:br>
              <a:rPr dirty="0">
                <a:latin typeface="Volkswagen Serial Light" panose="02000000000000000000" pitchFamily="2" charset="77"/>
              </a:rPr>
            </a:br>
            <a:r>
              <a:rPr lang="en-US" sz="2175" dirty="0">
                <a:solidFill>
                  <a:srgbClr val="5A5A5A"/>
                </a:solidFill>
                <a:latin typeface="Volkswagen Serial Light" panose="02000000000000000000" pitchFamily="2" charset="77"/>
                <a:ea typeface="Volkswagen Serial Light" pitchFamily="34" charset="-122"/>
                <a:cs typeface="Volkswagen Serial Light" pitchFamily="34" charset="-120"/>
              </a:rPr>
              <a:t>y meteorología legal​</a:t>
            </a:r>
            <a:endParaRPr lang="en-US" sz="2175" dirty="0">
              <a:latin typeface="Volkswagen Serial Light" panose="02000000000000000000" pitchFamily="2" charset="77"/>
            </a:endParaRPr>
          </a:p>
        </p:txBody>
      </p:sp>
      <p:sp>
        <p:nvSpPr>
          <p:cNvPr id="21" name="Text 3"/>
          <p:cNvSpPr/>
          <p:nvPr/>
        </p:nvSpPr>
        <p:spPr>
          <a:xfrm>
            <a:off x="13582650" y="3657600"/>
            <a:ext cx="3143250" cy="6124575"/>
          </a:xfrm>
          <a:prstGeom prst="rect">
            <a:avLst/>
          </a:prstGeom>
          <a:noFill/>
          <a:ln/>
        </p:spPr>
        <p:txBody>
          <a:bodyPr wrap="square" lIns="0" tIns="0" rIns="0" bIns="0" rtlCol="0" anchor="t"/>
          <a:lstStyle/>
          <a:p>
            <a:pPr marL="0" indent="0" algn="l">
              <a:lnSpc>
                <a:spcPts val="2325"/>
              </a:lnSpc>
              <a:spcAft>
                <a:spcPts val="3450"/>
              </a:spcAft>
              <a:buNone/>
            </a:pP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APP Conductor​
APP Talleres de </a:t>
            </a:r>
            <a:r>
              <a:rPr lang="en-US" sz="2175" dirty="0">
                <a:solidFill>
                  <a:srgbClr val="5A5A5A"/>
                </a:solidFill>
                <a:latin typeface="Volkswagen Serial Light" panose="02000000000000000000" pitchFamily="2" charset="77"/>
                <a:ea typeface="Volkswagen Serial Light" pitchFamily="34" charset="-122"/>
                <a:cs typeface="Volkswagen Serial Light" pitchFamily="34" charset="-120"/>
              </a:rPr>
              <a:t>instalación​
</a:t>
            </a: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APP Wallet y recaudo
APP Autoridades </a:t>
            </a:r>
            <a:br>
              <a:rPr dirty="0">
                <a:latin typeface="Volkswagen Serial Light" panose="02000000000000000000" pitchFamily="2" charset="77"/>
              </a:rPr>
            </a:br>
            <a:r>
              <a:rPr lang="en-US" sz="2175" dirty="0">
                <a:solidFill>
                  <a:srgbClr val="5A5A5A"/>
                </a:solidFill>
                <a:latin typeface="Volkswagen Serial Light" panose="02000000000000000000" pitchFamily="2" charset="77"/>
                <a:ea typeface="Volkswagen Serial Light" pitchFamily="34" charset="-122"/>
                <a:cs typeface="Volkswagen Serial Light" pitchFamily="34" charset="-120"/>
              </a:rPr>
              <a:t>de transito​
</a:t>
            </a: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APP de la ciudad </a:t>
            </a:r>
            <a:br>
              <a:rPr dirty="0">
                <a:latin typeface="Volkswagen Serial Light" panose="02000000000000000000" pitchFamily="2" charset="77"/>
              </a:rPr>
            </a:br>
            <a:r>
              <a:rPr lang="en-US" sz="2175" dirty="0">
                <a:solidFill>
                  <a:srgbClr val="5A5A5A"/>
                </a:solidFill>
                <a:latin typeface="Volkswagen Serial Light" panose="02000000000000000000" pitchFamily="2" charset="77"/>
                <a:ea typeface="Volkswagen Serial Light" pitchFamily="34" charset="-122"/>
                <a:cs typeface="Volkswagen Serial Light" pitchFamily="34" charset="-120"/>
              </a:rPr>
              <a:t>para los usuarios​
</a:t>
            </a: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APP registro y </a:t>
            </a:r>
            <a:r>
              <a:rPr lang="en-US" sz="2175" dirty="0">
                <a:solidFill>
                  <a:srgbClr val="5A5A5A"/>
                </a:solidFill>
                <a:latin typeface="Volkswagen Serial Light" panose="02000000000000000000" pitchFamily="2" charset="77"/>
                <a:ea typeface="Volkswagen Serial Light" pitchFamily="34" charset="-122"/>
                <a:cs typeface="Volkswagen Serial Light" pitchFamily="34" charset="-120"/>
              </a:rPr>
              <a:t>actualización de usuarios</a:t>
            </a:r>
            <a:r>
              <a:rPr lang="en-US" sz="2175" dirty="0">
                <a:solidFill>
                  <a:srgbClr val="5A5A5A"/>
                </a:solidFill>
                <a:latin typeface="Volkswagen Serial Light" panose="02000000000000000000" pitchFamily="2" charset="77"/>
                <a:ea typeface="Volkswagen Serial Medium" pitchFamily="34" charset="-122"/>
                <a:cs typeface="Volkswagen Serial Medium" pitchFamily="34" charset="-120"/>
              </a:rPr>
              <a:t>​</a:t>
            </a:r>
            <a:endParaRPr lang="en-US" sz="2175" dirty="0">
              <a:latin typeface="Volkswagen Serial Light" panose="02000000000000000000" pitchFamily="2" charset="77"/>
            </a:endParaRPr>
          </a:p>
        </p:txBody>
      </p:sp>
      <p:pic>
        <p:nvPicPr>
          <p:cNvPr id="23" name="Image 3" descr="preencoded.png">
            <a:extLst>
              <a:ext uri="{FF2B5EF4-FFF2-40B4-BE49-F238E27FC236}">
                <a16:creationId xmlns:a16="http://schemas.microsoft.com/office/drawing/2014/main" id="{9E2DBB43-7975-5E13-07A5-C28DBC8BD861}"/>
              </a:ext>
            </a:extLst>
          </p:cNvPr>
          <p:cNvPicPr>
            <a:picLocks noChangeAspect="1"/>
          </p:cNvPicPr>
          <p:nvPr/>
        </p:nvPicPr>
        <p:blipFill>
          <a:blip r:embed="rId12"/>
          <a:srcRect/>
          <a:stretch/>
        </p:blipFill>
        <p:spPr>
          <a:xfrm>
            <a:off x="1350169" y="911655"/>
            <a:ext cx="3076575" cy="1167540"/>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470535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85950" y="5886450"/>
            <a:ext cx="708422" cy="708422"/>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85950" y="5886450"/>
            <a:ext cx="708422" cy="708422"/>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00900" y="5915025"/>
            <a:ext cx="708422" cy="708422"/>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00900" y="7090172"/>
            <a:ext cx="708422" cy="708422"/>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85950" y="7086600"/>
            <a:ext cx="708422" cy="708422"/>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85950" y="8296275"/>
            <a:ext cx="708422" cy="708422"/>
          </a:xfrm>
          <a:prstGeom prst="rect">
            <a:avLst/>
          </a:prstGeom>
        </p:spPr>
      </p:pic>
      <p:sp>
        <p:nvSpPr>
          <p:cNvPr id="11" name="Text 0"/>
          <p:cNvSpPr/>
          <p:nvPr/>
        </p:nvSpPr>
        <p:spPr>
          <a:xfrm>
            <a:off x="1571625" y="2228850"/>
            <a:ext cx="6457950" cy="1038225"/>
          </a:xfrm>
          <a:prstGeom prst="rect">
            <a:avLst/>
          </a:prstGeom>
          <a:noFill/>
          <a:ln/>
        </p:spPr>
        <p:txBody>
          <a:bodyPr wrap="square" lIns="0" tIns="0" rIns="0" bIns="0" rtlCol="0" anchor="ctr"/>
          <a:lstStyle/>
          <a:p>
            <a:pPr marL="0" indent="0" algn="l">
              <a:lnSpc>
                <a:spcPts val="4500"/>
              </a:lnSpc>
              <a:buNone/>
            </a:pPr>
            <a:r>
              <a:rPr lang="en-US" sz="9750" b="1" kern="0" spc="-300" dirty="0">
                <a:solidFill>
                  <a:srgbClr val="FFFFFF"/>
                </a:solidFill>
                <a:latin typeface="Mont SemiBold" pitchFamily="2" charset="0"/>
                <a:ea typeface="Mont SemiBold Italic" pitchFamily="34" charset="-122"/>
                <a:cs typeface="Mont SemiBold Italic" pitchFamily="34" charset="-120"/>
              </a:rPr>
              <a:t>Taximetro</a:t>
            </a:r>
            <a:endParaRPr lang="en-US" sz="9750" b="1" dirty="0">
              <a:latin typeface="Mont SemiBold" pitchFamily="2" charset="0"/>
            </a:endParaRPr>
          </a:p>
        </p:txBody>
      </p:sp>
      <p:sp>
        <p:nvSpPr>
          <p:cNvPr id="12" name="Text 1"/>
          <p:cNvSpPr/>
          <p:nvPr/>
        </p:nvSpPr>
        <p:spPr>
          <a:xfrm>
            <a:off x="1695450" y="3171825"/>
            <a:ext cx="6210300" cy="923925"/>
          </a:xfrm>
          <a:prstGeom prst="rect">
            <a:avLst/>
          </a:prstGeom>
          <a:noFill/>
          <a:ln/>
        </p:spPr>
        <p:txBody>
          <a:bodyPr wrap="square" lIns="0" tIns="0" rIns="0" bIns="0" rtlCol="0" anchor="ctr"/>
          <a:lstStyle/>
          <a:p>
            <a:pPr marL="0" indent="0" algn="l">
              <a:lnSpc>
                <a:spcPts val="4500"/>
              </a:lnSpc>
              <a:buNone/>
            </a:pPr>
            <a:r>
              <a:rPr lang="en-US" sz="7350" kern="0" spc="-225" dirty="0">
                <a:solidFill>
                  <a:srgbClr val="FFFFFF"/>
                </a:solidFill>
                <a:latin typeface="Mont SemiBold Italic" pitchFamily="34" charset="0"/>
                <a:ea typeface="Mont SemiBold Italic" pitchFamily="34" charset="-122"/>
                <a:cs typeface="Mont SemiBold Italic" pitchFamily="34" charset="-120"/>
              </a:rPr>
              <a:t>1</a:t>
            </a:r>
            <a:r>
              <a:rPr lang="en-US" sz="4575" kern="0" spc="-150" dirty="0">
                <a:solidFill>
                  <a:srgbClr val="FFFFFF"/>
                </a:solidFill>
                <a:latin typeface="Mont SemiBold Italic" pitchFamily="34" charset="0"/>
                <a:ea typeface="Mont SemiBold Italic" pitchFamily="34" charset="-122"/>
                <a:cs typeface="Mont SemiBold Italic" pitchFamily="34" charset="-120"/>
              </a:rPr>
              <a:t>th</a:t>
            </a:r>
            <a:r>
              <a:rPr lang="en-US" sz="4575" kern="0" spc="-150" dirty="0">
                <a:solidFill>
                  <a:srgbClr val="FFFFFF"/>
                </a:solidFill>
                <a:latin typeface="Mont Light" pitchFamily="34" charset="0"/>
                <a:ea typeface="Mont Light" pitchFamily="34" charset="-122"/>
                <a:cs typeface="Mont Light" pitchFamily="34" charset="-120"/>
              </a:rPr>
              <a:t> </a:t>
            </a:r>
            <a:r>
              <a:rPr lang="en-US" sz="6375" kern="0" spc="-225" dirty="0">
                <a:solidFill>
                  <a:srgbClr val="FFFFFF"/>
                </a:solidFill>
                <a:latin typeface="Mont Light" pitchFamily="34" charset="0"/>
                <a:ea typeface="Mont Light" pitchFamily="34" charset="-122"/>
                <a:cs typeface="Mont Light" pitchFamily="34" charset="-120"/>
              </a:rPr>
              <a:t>Generación</a:t>
            </a:r>
            <a:endParaRPr lang="en-US" sz="7350" dirty="0"/>
          </a:p>
        </p:txBody>
      </p:sp>
      <p:sp>
        <p:nvSpPr>
          <p:cNvPr id="13" name="Text 2"/>
          <p:cNvSpPr/>
          <p:nvPr/>
        </p:nvSpPr>
        <p:spPr>
          <a:xfrm>
            <a:off x="2790825" y="6067425"/>
            <a:ext cx="3838575" cy="523875"/>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Light" panose="02000000000000000000" pitchFamily="2" charset="77"/>
                <a:ea typeface="Mont SemiBold Italic" pitchFamily="34" charset="-122"/>
                <a:cs typeface="Mont SemiBold Italic" pitchFamily="34" charset="-120"/>
              </a:rPr>
              <a:t>Fácil de adulterar</a:t>
            </a:r>
            <a:endParaRPr lang="en-US" sz="3000" dirty="0">
              <a:latin typeface="Volkswagen Serial Light" panose="02000000000000000000" pitchFamily="2" charset="77"/>
            </a:endParaRPr>
          </a:p>
        </p:txBody>
      </p:sp>
      <p:sp>
        <p:nvSpPr>
          <p:cNvPr id="14" name="Text 3"/>
          <p:cNvSpPr/>
          <p:nvPr/>
        </p:nvSpPr>
        <p:spPr>
          <a:xfrm>
            <a:off x="2790825" y="7134225"/>
            <a:ext cx="3838575" cy="828675"/>
          </a:xfrm>
          <a:prstGeom prst="rect">
            <a:avLst/>
          </a:prstGeom>
          <a:noFill/>
          <a:ln/>
        </p:spPr>
        <p:txBody>
          <a:bodyPr wrap="square" lIns="0" tIns="0" rIns="0" bIns="0" rtlCol="0" anchor="t"/>
          <a:lstStyle/>
          <a:p>
            <a:pPr marL="0" indent="0" algn="l">
              <a:lnSpc>
                <a:spcPts val="2850"/>
              </a:lnSpc>
              <a:buNone/>
            </a:pPr>
            <a:r>
              <a:rPr lang="en-US" sz="3000" kern="0" spc="-75" dirty="0">
                <a:solidFill>
                  <a:srgbClr val="5A5A5A"/>
                </a:solidFill>
                <a:latin typeface="Volkswagen Serial Light" panose="02000000000000000000" pitchFamily="2" charset="77"/>
                <a:ea typeface="Mont SemiBold Italic" pitchFamily="34" charset="-122"/>
                <a:cs typeface="Mont SemiBold Italic" pitchFamily="34" charset="-120"/>
              </a:rPr>
              <a:t>No se </a:t>
            </a:r>
            <a:r>
              <a:rPr lang="en-US" sz="3000" kern="0" spc="-75" dirty="0" err="1">
                <a:solidFill>
                  <a:srgbClr val="5A5A5A"/>
                </a:solidFill>
                <a:latin typeface="Volkswagen Serial Light" panose="02000000000000000000" pitchFamily="2" charset="77"/>
                <a:ea typeface="Mont SemiBold Italic" pitchFamily="34" charset="-122"/>
                <a:cs typeface="Mont SemiBold Italic" pitchFamily="34" charset="-120"/>
              </a:rPr>
              <a:t>tiene</a:t>
            </a:r>
            <a:r>
              <a:rPr lang="en-US" sz="3000" kern="0" spc="-75" dirty="0">
                <a:solidFill>
                  <a:srgbClr val="5A5A5A"/>
                </a:solidFill>
                <a:latin typeface="Volkswagen Serial Light" panose="02000000000000000000" pitchFamily="2" charset="77"/>
                <a:ea typeface="Mont SemiBold Italic" pitchFamily="34" charset="-122"/>
                <a:cs typeface="Mont SemiBold Italic" pitchFamily="34" charset="-120"/>
              </a:rPr>
              <a:t> control</a:t>
            </a:r>
          </a:p>
          <a:p>
            <a:pPr marL="0" indent="0" algn="l">
              <a:lnSpc>
                <a:spcPts val="2850"/>
              </a:lnSpc>
              <a:buNone/>
            </a:pPr>
            <a:r>
              <a:rPr lang="en-US" sz="3000" kern="0" spc="-75" dirty="0">
                <a:solidFill>
                  <a:srgbClr val="5A5A5A"/>
                </a:solidFill>
                <a:latin typeface="Volkswagen Serial Light" panose="02000000000000000000" pitchFamily="2" charset="77"/>
                <a:ea typeface="Mont Light" pitchFamily="34" charset="-122"/>
                <a:cs typeface="Mont Light" pitchFamily="34" charset="-120"/>
              </a:rPr>
              <a:t>del servicio​</a:t>
            </a:r>
            <a:endParaRPr lang="en-US" sz="3000" dirty="0">
              <a:latin typeface="Volkswagen Serial Light" panose="02000000000000000000" pitchFamily="2" charset="77"/>
            </a:endParaRPr>
          </a:p>
        </p:txBody>
      </p:sp>
      <p:sp>
        <p:nvSpPr>
          <p:cNvPr id="15" name="Text 4"/>
          <p:cNvSpPr/>
          <p:nvPr/>
        </p:nvSpPr>
        <p:spPr>
          <a:xfrm>
            <a:off x="8105775" y="6067425"/>
            <a:ext cx="5124450" cy="523875"/>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Light" panose="02000000000000000000" pitchFamily="2" charset="77"/>
                <a:ea typeface="Mont SemiBold Italic" pitchFamily="34" charset="-122"/>
                <a:cs typeface="Mont SemiBold Italic" pitchFamily="34" charset="-120"/>
              </a:rPr>
              <a:t>Sin certificaciones</a:t>
            </a:r>
            <a:endParaRPr lang="en-US" sz="3000" dirty="0">
              <a:latin typeface="Volkswagen Serial Light" panose="02000000000000000000" pitchFamily="2" charset="77"/>
            </a:endParaRPr>
          </a:p>
        </p:txBody>
      </p:sp>
      <p:sp>
        <p:nvSpPr>
          <p:cNvPr id="16" name="Text 5"/>
          <p:cNvSpPr/>
          <p:nvPr/>
        </p:nvSpPr>
        <p:spPr>
          <a:xfrm>
            <a:off x="2790825" y="8277225"/>
            <a:ext cx="3314700" cy="828675"/>
          </a:xfrm>
          <a:prstGeom prst="rect">
            <a:avLst/>
          </a:prstGeom>
          <a:noFill/>
          <a:ln/>
        </p:spPr>
        <p:txBody>
          <a:bodyPr wrap="square" lIns="0" tIns="0" rIns="0" bIns="0" rtlCol="0" anchor="t"/>
          <a:lstStyle/>
          <a:p>
            <a:pPr marL="0" indent="0" algn="l">
              <a:lnSpc>
                <a:spcPts val="2850"/>
              </a:lnSpc>
              <a:buNone/>
            </a:pPr>
            <a:r>
              <a:rPr lang="en-US" sz="3000" kern="0" spc="-75" dirty="0">
                <a:solidFill>
                  <a:srgbClr val="5A5A5A"/>
                </a:solidFill>
                <a:latin typeface="Volkswagen Serial Light" panose="02000000000000000000" pitchFamily="2" charset="77"/>
                <a:ea typeface="Mont SemiBold Italic" pitchFamily="34" charset="-122"/>
                <a:cs typeface="Mont SemiBold Italic" pitchFamily="34" charset="-120"/>
              </a:rPr>
              <a:t>No aporta nada </a:t>
            </a:r>
            <a:r>
              <a:rPr lang="en-US" sz="3000" kern="0" spc="-75" dirty="0">
                <a:solidFill>
                  <a:srgbClr val="5A5A5A"/>
                </a:solidFill>
                <a:latin typeface="Volkswagen Serial Light" panose="02000000000000000000" pitchFamily="2" charset="77"/>
                <a:ea typeface="Mont Light" pitchFamily="34" charset="-122"/>
                <a:cs typeface="Mont Light" pitchFamily="34" charset="-120"/>
              </a:rPr>
              <a:t>a los usuarios​</a:t>
            </a:r>
            <a:endParaRPr lang="en-US" sz="3000" dirty="0">
              <a:latin typeface="Volkswagen Serial Light" panose="02000000000000000000" pitchFamily="2" charset="77"/>
            </a:endParaRPr>
          </a:p>
        </p:txBody>
      </p:sp>
      <p:sp>
        <p:nvSpPr>
          <p:cNvPr id="17" name="Text 6"/>
          <p:cNvSpPr/>
          <p:nvPr/>
        </p:nvSpPr>
        <p:spPr>
          <a:xfrm>
            <a:off x="8105775" y="7175897"/>
            <a:ext cx="3838575" cy="523875"/>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Light" panose="02000000000000000000" pitchFamily="2" charset="77"/>
                <a:ea typeface="Mont SemiBold Italic" pitchFamily="34" charset="-122"/>
                <a:cs typeface="Mont SemiBold Italic" pitchFamily="34" charset="-120"/>
              </a:rPr>
              <a:t>Mala calidad</a:t>
            </a:r>
            <a:endParaRPr lang="en-US" sz="3000" dirty="0">
              <a:latin typeface="Volkswagen Serial Light" panose="02000000000000000000" pitchFamily="2" charset="77"/>
            </a:endParaRPr>
          </a:p>
        </p:txBody>
      </p:sp>
      <p:pic>
        <p:nvPicPr>
          <p:cNvPr id="18" name="Image 3" descr="preencoded.png">
            <a:extLst>
              <a:ext uri="{FF2B5EF4-FFF2-40B4-BE49-F238E27FC236}">
                <a16:creationId xmlns:a16="http://schemas.microsoft.com/office/drawing/2014/main" id="{865107F8-E610-5FCA-F8E6-C51D88CC17DB}"/>
              </a:ext>
            </a:extLst>
          </p:cNvPr>
          <p:cNvPicPr>
            <a:picLocks noChangeAspect="1"/>
          </p:cNvPicPr>
          <p:nvPr/>
        </p:nvPicPr>
        <p:blipFill>
          <a:blip r:embed="rId8"/>
          <a:srcRect/>
          <a:stretch/>
        </p:blipFill>
        <p:spPr>
          <a:xfrm>
            <a:off x="1571625" y="203233"/>
            <a:ext cx="3076575" cy="1167540"/>
          </a:xfrm>
          <a:prstGeom prst="rect">
            <a:avLst/>
          </a:prstGeom>
        </p:spPr>
      </p:pic>
      <p:pic>
        <p:nvPicPr>
          <p:cNvPr id="19" name="Imagen 18">
            <a:extLst>
              <a:ext uri="{FF2B5EF4-FFF2-40B4-BE49-F238E27FC236}">
                <a16:creationId xmlns:a16="http://schemas.microsoft.com/office/drawing/2014/main" id="{DE320586-CAAD-F0EE-F88B-3F97CDE170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2030" y="1520101"/>
            <a:ext cx="8049296" cy="5924282"/>
          </a:xfrm>
          <a:prstGeom prst="rect">
            <a:avLst/>
          </a:prstGeom>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470535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04950" y="5734050"/>
            <a:ext cx="708422" cy="708422"/>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610350" y="5724525"/>
            <a:ext cx="708422" cy="708422"/>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610350" y="6934200"/>
            <a:ext cx="708422" cy="708422"/>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610350" y="8124825"/>
            <a:ext cx="708422" cy="708422"/>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04950" y="6934200"/>
            <a:ext cx="708422" cy="708422"/>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04950" y="8210550"/>
            <a:ext cx="708422" cy="708422"/>
          </a:xfrm>
          <a:prstGeom prst="rect">
            <a:avLst/>
          </a:prstGeom>
        </p:spPr>
      </p:pic>
      <p:pic>
        <p:nvPicPr>
          <p:cNvPr id="9" name="Image 7" descr="preencoded.png"/>
          <p:cNvPicPr>
            <a:picLocks noChangeAspect="1"/>
          </p:cNvPicPr>
          <p:nvPr/>
        </p:nvPicPr>
        <p:blipFill>
          <a:blip r:embed="rId6"/>
          <a:srcRect/>
          <a:stretch/>
        </p:blipFill>
        <p:spPr>
          <a:xfrm>
            <a:off x="12915900" y="1371600"/>
            <a:ext cx="4819650" cy="8915400"/>
          </a:xfrm>
          <a:prstGeom prst="rect">
            <a:avLst/>
          </a:prstGeom>
        </p:spPr>
      </p:pic>
      <p:pic>
        <p:nvPicPr>
          <p:cNvPr id="10" name="Image 8" descr="preencoded.png"/>
          <p:cNvPicPr>
            <a:picLocks noChangeAspect="1"/>
          </p:cNvPicPr>
          <p:nvPr/>
        </p:nvPicPr>
        <p:blipFill>
          <a:blip r:embed="rId7"/>
          <a:srcRect/>
          <a:stretch/>
        </p:blipFill>
        <p:spPr>
          <a:xfrm>
            <a:off x="10925175" y="2333625"/>
            <a:ext cx="4686300" cy="7953375"/>
          </a:xfrm>
          <a:prstGeom prst="rect">
            <a:avLst/>
          </a:prstGeom>
        </p:spPr>
      </p:pic>
      <p:sp>
        <p:nvSpPr>
          <p:cNvPr id="11" name="Text 0"/>
          <p:cNvSpPr/>
          <p:nvPr/>
        </p:nvSpPr>
        <p:spPr>
          <a:xfrm>
            <a:off x="1485900" y="2847975"/>
            <a:ext cx="6457950" cy="1038225"/>
          </a:xfrm>
          <a:prstGeom prst="rect">
            <a:avLst/>
          </a:prstGeom>
          <a:noFill/>
          <a:ln/>
        </p:spPr>
        <p:txBody>
          <a:bodyPr wrap="square" lIns="0" tIns="0" rIns="0" bIns="0" rtlCol="0" anchor="ctr"/>
          <a:lstStyle/>
          <a:p>
            <a:pPr marL="0" indent="0" algn="l">
              <a:lnSpc>
                <a:spcPts val="4500"/>
              </a:lnSpc>
              <a:buNone/>
            </a:pPr>
            <a:r>
              <a:rPr lang="en-US" sz="9750" b="1" kern="0" spc="-300" dirty="0">
                <a:solidFill>
                  <a:srgbClr val="FFFFFF"/>
                </a:solidFill>
                <a:latin typeface="Mont SemiBold" pitchFamily="2" charset="0"/>
                <a:ea typeface="Mont SemiBold Italic" pitchFamily="34" charset="-122"/>
                <a:cs typeface="Mont SemiBold Italic" pitchFamily="34" charset="-120"/>
              </a:rPr>
              <a:t>Taximetro</a:t>
            </a:r>
            <a:endParaRPr lang="en-US" sz="9750" b="1" dirty="0">
              <a:latin typeface="Mont SemiBold" pitchFamily="2" charset="0"/>
            </a:endParaRPr>
          </a:p>
        </p:txBody>
      </p:sp>
      <p:sp>
        <p:nvSpPr>
          <p:cNvPr id="12" name="Text 1"/>
          <p:cNvSpPr/>
          <p:nvPr/>
        </p:nvSpPr>
        <p:spPr>
          <a:xfrm>
            <a:off x="1485900" y="1981200"/>
            <a:ext cx="3876675" cy="923925"/>
          </a:xfrm>
          <a:prstGeom prst="rect">
            <a:avLst/>
          </a:prstGeom>
          <a:noFill/>
          <a:ln/>
        </p:spPr>
        <p:txBody>
          <a:bodyPr wrap="square" lIns="0" tIns="0" rIns="0" bIns="0" rtlCol="0" anchor="ctr"/>
          <a:lstStyle/>
          <a:p>
            <a:pPr marL="0" indent="0" algn="l">
              <a:lnSpc>
                <a:spcPts val="4500"/>
              </a:lnSpc>
              <a:buNone/>
            </a:pPr>
            <a:r>
              <a:rPr lang="en-US" sz="6375" kern="0" spc="-225" dirty="0">
                <a:solidFill>
                  <a:srgbClr val="FFFFFF"/>
                </a:solidFill>
                <a:latin typeface="Mont Light" pitchFamily="34" charset="0"/>
                <a:ea typeface="Mont Light" pitchFamily="34" charset="-122"/>
                <a:cs typeface="Mont Light" pitchFamily="34" charset="-120"/>
              </a:rPr>
              <a:t>Módulo</a:t>
            </a:r>
            <a:endParaRPr lang="en-US" sz="6375" dirty="0"/>
          </a:p>
        </p:txBody>
      </p:sp>
      <p:sp>
        <p:nvSpPr>
          <p:cNvPr id="13" name="Text 2"/>
          <p:cNvSpPr/>
          <p:nvPr/>
        </p:nvSpPr>
        <p:spPr>
          <a:xfrm>
            <a:off x="2495550" y="5695950"/>
            <a:ext cx="3324225" cy="752475"/>
          </a:xfrm>
          <a:prstGeom prst="rect">
            <a:avLst/>
          </a:prstGeom>
          <a:noFill/>
          <a:ln/>
        </p:spPr>
        <p:txBody>
          <a:bodyPr wrap="square" lIns="0" tIns="0" rIns="0" bIns="0" rtlCol="0" anchor="t"/>
          <a:lstStyle/>
          <a:p>
            <a:pPr marL="0" indent="0" algn="l">
              <a:lnSpc>
                <a:spcPts val="3225"/>
              </a:lnSpc>
              <a:buNone/>
            </a:pPr>
            <a:r>
              <a:rPr lang="en-US" sz="3000" dirty="0">
                <a:solidFill>
                  <a:srgbClr val="5A5A5A"/>
                </a:solidFill>
                <a:latin typeface="Volkswagen Serial Light" panose="02000000000000000000" pitchFamily="2" charset="77"/>
                <a:ea typeface="Volkswagen Serial Medium" pitchFamily="34" charset="-122"/>
                <a:cs typeface="Volkswagen Serial Medium" pitchFamily="34" charset="-120"/>
              </a:rPr>
              <a:t>Comunicación
</a:t>
            </a:r>
            <a:r>
              <a:rPr lang="en-US" sz="3000" dirty="0">
                <a:solidFill>
                  <a:srgbClr val="5A5A5A"/>
                </a:solidFill>
                <a:latin typeface="Volkswagen Serial Light" panose="02000000000000000000" pitchFamily="2" charset="77"/>
                <a:ea typeface="Volkswagen Serial Light" pitchFamily="34" charset="-122"/>
                <a:cs typeface="Volkswagen Serial Light" pitchFamily="34" charset="-120"/>
              </a:rPr>
              <a:t>con Smart Phone</a:t>
            </a:r>
            <a:endParaRPr lang="en-US" sz="3000" dirty="0">
              <a:latin typeface="Volkswagen Serial Light" panose="02000000000000000000" pitchFamily="2" charset="77"/>
            </a:endParaRPr>
          </a:p>
        </p:txBody>
      </p:sp>
      <p:sp>
        <p:nvSpPr>
          <p:cNvPr id="14" name="Text 3"/>
          <p:cNvSpPr/>
          <p:nvPr/>
        </p:nvSpPr>
        <p:spPr>
          <a:xfrm>
            <a:off x="2495550" y="6972300"/>
            <a:ext cx="3838575" cy="828675"/>
          </a:xfrm>
          <a:prstGeom prst="rect">
            <a:avLst/>
          </a:prstGeom>
          <a:noFill/>
          <a:ln/>
        </p:spPr>
        <p:txBody>
          <a:bodyPr wrap="square" lIns="0" tIns="0" rIns="0" bIns="0" rtlCol="0" anchor="t"/>
          <a:lstStyle/>
          <a:p>
            <a:pPr marL="0" indent="0" algn="l">
              <a:lnSpc>
                <a:spcPts val="2850"/>
              </a:lnSpc>
              <a:buNone/>
            </a:pPr>
            <a:r>
              <a:rPr lang="en-US" sz="3000" dirty="0">
                <a:solidFill>
                  <a:srgbClr val="5A5A5A"/>
                </a:solidFill>
                <a:latin typeface="Volkswagen Serial Light" panose="02000000000000000000" pitchFamily="2" charset="77"/>
                <a:ea typeface="Volkswagen Serial Medium" pitchFamily="34" charset="-122"/>
                <a:cs typeface="Volkswagen Serial Medium" pitchFamily="34" charset="-120"/>
              </a:rPr>
              <a:t>Comunicación
</a:t>
            </a:r>
            <a:r>
              <a:rPr lang="en-US" sz="3000" dirty="0">
                <a:solidFill>
                  <a:srgbClr val="5A5A5A"/>
                </a:solidFill>
                <a:latin typeface="Volkswagen Serial Light" panose="02000000000000000000" pitchFamily="2" charset="77"/>
                <a:ea typeface="Volkswagen Serial Light" pitchFamily="34" charset="-122"/>
                <a:cs typeface="Volkswagen Serial Light" pitchFamily="34" charset="-120"/>
              </a:rPr>
              <a:t>cifrada</a:t>
            </a:r>
            <a:endParaRPr lang="en-US" sz="3000" dirty="0">
              <a:latin typeface="Volkswagen Serial Light" panose="02000000000000000000" pitchFamily="2" charset="77"/>
            </a:endParaRPr>
          </a:p>
        </p:txBody>
      </p:sp>
      <p:sp>
        <p:nvSpPr>
          <p:cNvPr id="15" name="Text 4"/>
          <p:cNvSpPr/>
          <p:nvPr/>
        </p:nvSpPr>
        <p:spPr>
          <a:xfrm>
            <a:off x="7600950" y="5695950"/>
            <a:ext cx="5124450" cy="923925"/>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Información 
</a:t>
            </a:r>
            <a:r>
              <a:rPr lang="en-US" sz="300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en la nube</a:t>
            </a:r>
            <a:endParaRPr lang="en-US" sz="3000" dirty="0">
              <a:latin typeface="Volkswagen Serial Light" panose="02000000000000000000" pitchFamily="2" charset="77"/>
            </a:endParaRPr>
          </a:p>
        </p:txBody>
      </p:sp>
      <p:sp>
        <p:nvSpPr>
          <p:cNvPr id="16" name="Text 5"/>
          <p:cNvSpPr/>
          <p:nvPr/>
        </p:nvSpPr>
        <p:spPr>
          <a:xfrm>
            <a:off x="2495550" y="8181975"/>
            <a:ext cx="3495675" cy="1190625"/>
          </a:xfrm>
          <a:prstGeom prst="rect">
            <a:avLst/>
          </a:prstGeom>
          <a:noFill/>
          <a:ln/>
        </p:spPr>
        <p:txBody>
          <a:bodyPr wrap="square" lIns="0" tIns="0" rIns="0" bIns="0" rtlCol="0" anchor="t"/>
          <a:lstStyle/>
          <a:p>
            <a:pPr marL="0" indent="0" algn="l">
              <a:lnSpc>
                <a:spcPts val="2850"/>
              </a:lnSpc>
              <a:buNone/>
            </a:pPr>
            <a:r>
              <a:rPr lang="en-US" sz="3000" dirty="0">
                <a:solidFill>
                  <a:srgbClr val="5A5A5A"/>
                </a:solidFill>
                <a:latin typeface="Volkswagen Serial Light" panose="02000000000000000000" pitchFamily="2" charset="77"/>
                <a:ea typeface="Volkswagen Serial Medium" pitchFamily="34" charset="-122"/>
                <a:cs typeface="Volkswagen Serial Medium" pitchFamily="34" charset="-120"/>
              </a:rPr>
              <a:t>Actualización de </a:t>
            </a:r>
            <a:r>
              <a:rPr lang="en-US" sz="3000" dirty="0">
                <a:solidFill>
                  <a:srgbClr val="5A5A5A"/>
                </a:solidFill>
                <a:latin typeface="Volkswagen Serial Light" panose="02000000000000000000" pitchFamily="2" charset="77"/>
                <a:ea typeface="Volkswagen Serial Light" pitchFamily="34" charset="-122"/>
                <a:cs typeface="Volkswagen Serial Light" pitchFamily="34" charset="-120"/>
              </a:rPr>
              <a:t>tarifas de forma remota</a:t>
            </a:r>
            <a:endParaRPr lang="en-US" sz="3000" dirty="0">
              <a:latin typeface="Volkswagen Serial Light" panose="02000000000000000000" pitchFamily="2" charset="77"/>
            </a:endParaRPr>
          </a:p>
        </p:txBody>
      </p:sp>
      <p:sp>
        <p:nvSpPr>
          <p:cNvPr id="17" name="Text 6"/>
          <p:cNvSpPr/>
          <p:nvPr/>
        </p:nvSpPr>
        <p:spPr>
          <a:xfrm>
            <a:off x="7600950" y="7118747"/>
            <a:ext cx="3838575" cy="523875"/>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GPS tracker</a:t>
            </a:r>
            <a:endParaRPr lang="en-US" sz="3000" dirty="0">
              <a:latin typeface="Volkswagen Serial Light" panose="02000000000000000000" pitchFamily="2" charset="77"/>
            </a:endParaRPr>
          </a:p>
        </p:txBody>
      </p:sp>
      <p:sp>
        <p:nvSpPr>
          <p:cNvPr id="18" name="Text 7"/>
          <p:cNvSpPr/>
          <p:nvPr/>
        </p:nvSpPr>
        <p:spPr>
          <a:xfrm>
            <a:off x="7600950" y="8115300"/>
            <a:ext cx="2438400" cy="8191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Certificación 
</a:t>
            </a:r>
            <a:r>
              <a:rPr lang="en-US" sz="300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 la SIC</a:t>
            </a:r>
            <a:endParaRPr lang="en-US" sz="3000" dirty="0">
              <a:latin typeface="Volkswagen Serial Light" panose="02000000000000000000" pitchFamily="2" charset="77"/>
            </a:endParaRPr>
          </a:p>
        </p:txBody>
      </p:sp>
      <p:pic>
        <p:nvPicPr>
          <p:cNvPr id="19" name="Image 3" descr="preencoded.png">
            <a:extLst>
              <a:ext uri="{FF2B5EF4-FFF2-40B4-BE49-F238E27FC236}">
                <a16:creationId xmlns:a16="http://schemas.microsoft.com/office/drawing/2014/main" id="{5F0C7308-F267-E387-A576-3D4A530664F1}"/>
              </a:ext>
            </a:extLst>
          </p:cNvPr>
          <p:cNvPicPr>
            <a:picLocks noChangeAspect="1"/>
          </p:cNvPicPr>
          <p:nvPr/>
        </p:nvPicPr>
        <p:blipFill>
          <a:blip r:embed="rId8"/>
          <a:srcRect/>
          <a:stretch/>
        </p:blipFill>
        <p:spPr>
          <a:xfrm>
            <a:off x="1405675" y="245732"/>
            <a:ext cx="3076575" cy="1167540"/>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470535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2025" y="5448300"/>
            <a:ext cx="666750" cy="666750"/>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695950" y="5438775"/>
            <a:ext cx="666750" cy="666750"/>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695950" y="6572250"/>
            <a:ext cx="666750" cy="666750"/>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695950" y="7705725"/>
            <a:ext cx="666750" cy="666750"/>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91750" y="6838950"/>
            <a:ext cx="666750" cy="666750"/>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695950" y="8763000"/>
            <a:ext cx="666750" cy="666750"/>
          </a:xfrm>
          <a:prstGeom prst="rect">
            <a:avLst/>
          </a:prstGeom>
        </p:spPr>
      </p:pic>
      <p:pic>
        <p:nvPicPr>
          <p:cNvPr id="9" name="Image 7"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91750" y="7896225"/>
            <a:ext cx="666750" cy="666750"/>
          </a:xfrm>
          <a:prstGeom prst="rect">
            <a:avLst/>
          </a:prstGeom>
        </p:spPr>
      </p:pic>
      <p:pic>
        <p:nvPicPr>
          <p:cNvPr id="10" name="Image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2025" y="6572250"/>
            <a:ext cx="666750" cy="666750"/>
          </a:xfrm>
          <a:prstGeom prst="rect">
            <a:avLst/>
          </a:prstGeom>
        </p:spPr>
      </p:pic>
      <p:pic>
        <p:nvPicPr>
          <p:cNvPr id="11" name="Image 9"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2025" y="7705725"/>
            <a:ext cx="666750" cy="666750"/>
          </a:xfrm>
          <a:prstGeom prst="rect">
            <a:avLst/>
          </a:prstGeom>
        </p:spPr>
      </p:pic>
      <p:pic>
        <p:nvPicPr>
          <p:cNvPr id="12" name="Image 10"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2025" y="8724900"/>
            <a:ext cx="666750" cy="666750"/>
          </a:xfrm>
          <a:prstGeom prst="rect">
            <a:avLst/>
          </a:prstGeom>
        </p:spPr>
      </p:pic>
      <p:pic>
        <p:nvPicPr>
          <p:cNvPr id="13" name="Image 1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801100" y="3962400"/>
            <a:ext cx="9486900" cy="2943996"/>
          </a:xfrm>
          <a:prstGeom prst="rect">
            <a:avLst/>
          </a:prstGeom>
        </p:spPr>
      </p:pic>
      <p:pic>
        <p:nvPicPr>
          <p:cNvPr id="14" name="Image 12" descr="preencoded.png"/>
          <p:cNvPicPr>
            <a:picLocks noChangeAspect="1"/>
          </p:cNvPicPr>
          <p:nvPr/>
        </p:nvPicPr>
        <p:blipFill>
          <a:blip r:embed="rId8"/>
          <a:srcRect/>
          <a:stretch/>
        </p:blipFill>
        <p:spPr>
          <a:xfrm>
            <a:off x="9163050" y="561975"/>
            <a:ext cx="9048452" cy="5893564"/>
          </a:xfrm>
          <a:prstGeom prst="rect">
            <a:avLst/>
          </a:prstGeom>
        </p:spPr>
      </p:pic>
      <p:sp>
        <p:nvSpPr>
          <p:cNvPr id="15" name="Text 0"/>
          <p:cNvSpPr/>
          <p:nvPr/>
        </p:nvSpPr>
        <p:spPr>
          <a:xfrm>
            <a:off x="1485900" y="2847975"/>
            <a:ext cx="6457950" cy="1038225"/>
          </a:xfrm>
          <a:prstGeom prst="rect">
            <a:avLst/>
          </a:prstGeom>
          <a:noFill/>
          <a:ln/>
        </p:spPr>
        <p:txBody>
          <a:bodyPr wrap="square" lIns="0" tIns="0" rIns="0" bIns="0" rtlCol="0" anchor="ctr"/>
          <a:lstStyle/>
          <a:p>
            <a:pPr marL="0" indent="0" algn="l">
              <a:lnSpc>
                <a:spcPts val="4500"/>
              </a:lnSpc>
              <a:buNone/>
            </a:pPr>
            <a:r>
              <a:rPr lang="en-US" sz="9750" b="1" kern="0" spc="-300" dirty="0">
                <a:solidFill>
                  <a:srgbClr val="FFFFFF"/>
                </a:solidFill>
                <a:latin typeface="Mont SemiBold" pitchFamily="2" charset="0"/>
                <a:ea typeface="Mont SemiBold Italic" pitchFamily="34" charset="-122"/>
                <a:cs typeface="Mont SemiBold Italic" pitchFamily="34" charset="-120"/>
              </a:rPr>
              <a:t>Taximetro</a:t>
            </a:r>
            <a:endParaRPr lang="en-US" sz="9750" b="1" dirty="0">
              <a:latin typeface="Mont SemiBold" pitchFamily="2" charset="0"/>
            </a:endParaRPr>
          </a:p>
        </p:txBody>
      </p:sp>
      <p:sp>
        <p:nvSpPr>
          <p:cNvPr id="16" name="Text 1"/>
          <p:cNvSpPr/>
          <p:nvPr/>
        </p:nvSpPr>
        <p:spPr>
          <a:xfrm>
            <a:off x="1485900" y="1981200"/>
            <a:ext cx="3876675" cy="923925"/>
          </a:xfrm>
          <a:prstGeom prst="rect">
            <a:avLst/>
          </a:prstGeom>
          <a:noFill/>
          <a:ln/>
        </p:spPr>
        <p:txBody>
          <a:bodyPr wrap="square" lIns="0" tIns="0" rIns="0" bIns="0" rtlCol="0" anchor="ctr"/>
          <a:lstStyle/>
          <a:p>
            <a:pPr marL="0" indent="0" algn="l">
              <a:lnSpc>
                <a:spcPts val="4500"/>
              </a:lnSpc>
              <a:buNone/>
            </a:pPr>
            <a:r>
              <a:rPr lang="en-US" sz="6375" kern="0" spc="-225" dirty="0">
                <a:solidFill>
                  <a:srgbClr val="FFFFFF"/>
                </a:solidFill>
                <a:latin typeface="Mont Light" pitchFamily="34" charset="0"/>
                <a:ea typeface="Mont Light" pitchFamily="34" charset="-122"/>
                <a:cs typeface="Mont Light" pitchFamily="34" charset="-120"/>
              </a:rPr>
              <a:t>Módulo</a:t>
            </a:r>
            <a:endParaRPr lang="en-US" sz="6375" dirty="0"/>
          </a:p>
        </p:txBody>
      </p:sp>
      <p:sp>
        <p:nvSpPr>
          <p:cNvPr id="17" name="Text 2"/>
          <p:cNvSpPr/>
          <p:nvPr/>
        </p:nvSpPr>
        <p:spPr>
          <a:xfrm>
            <a:off x="1876425" y="5410200"/>
            <a:ext cx="3324225" cy="75247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Light" panose="02000000000000000000" pitchFamily="2" charset="77"/>
                <a:ea typeface="Volkswagen Serial Medium" pitchFamily="34" charset="-122"/>
                <a:cs typeface="Volkswagen Serial Medium" pitchFamily="34" charset="-120"/>
              </a:rPr>
              <a:t>Sensores 
</a:t>
            </a:r>
            <a:r>
              <a:rPr lang="en-US" sz="2850" dirty="0">
                <a:solidFill>
                  <a:srgbClr val="5A5A5A"/>
                </a:solidFill>
                <a:latin typeface="Volkswagen Serial Light" panose="02000000000000000000" pitchFamily="2" charset="77"/>
                <a:ea typeface="Volkswagen Serial Light" pitchFamily="34" charset="-122"/>
                <a:cs typeface="Volkswagen Serial Light" pitchFamily="34" charset="-120"/>
              </a:rPr>
              <a:t>anti fraude</a:t>
            </a:r>
            <a:endParaRPr lang="en-US" sz="2850" dirty="0">
              <a:latin typeface="Volkswagen Serial Light" panose="02000000000000000000" pitchFamily="2" charset="77"/>
            </a:endParaRPr>
          </a:p>
        </p:txBody>
      </p:sp>
      <p:sp>
        <p:nvSpPr>
          <p:cNvPr id="18" name="Text 3"/>
          <p:cNvSpPr/>
          <p:nvPr/>
        </p:nvSpPr>
        <p:spPr>
          <a:xfrm>
            <a:off x="1876425" y="6572250"/>
            <a:ext cx="3838575" cy="82867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Light" panose="02000000000000000000" pitchFamily="2" charset="77"/>
                <a:ea typeface="Volkswagen Serial Medium" pitchFamily="34" charset="-122"/>
                <a:cs typeface="Volkswagen Serial Medium" pitchFamily="34" charset="-120"/>
              </a:rPr>
              <a:t>Botón 
</a:t>
            </a:r>
            <a:r>
              <a:rPr lang="en-US" sz="2850" dirty="0">
                <a:solidFill>
                  <a:srgbClr val="5A5A5A"/>
                </a:solidFill>
                <a:latin typeface="Volkswagen Serial Light" panose="02000000000000000000" pitchFamily="2" charset="77"/>
                <a:ea typeface="Volkswagen Serial Light" pitchFamily="34" charset="-122"/>
                <a:cs typeface="Volkswagen Serial Light" pitchFamily="34" charset="-120"/>
              </a:rPr>
              <a:t>S.O.S</a:t>
            </a:r>
            <a:endParaRPr lang="en-US" sz="2850" dirty="0">
              <a:latin typeface="Volkswagen Serial Light" panose="02000000000000000000" pitchFamily="2" charset="77"/>
            </a:endParaRPr>
          </a:p>
        </p:txBody>
      </p:sp>
      <p:sp>
        <p:nvSpPr>
          <p:cNvPr id="19" name="Text 4"/>
          <p:cNvSpPr/>
          <p:nvPr/>
        </p:nvSpPr>
        <p:spPr>
          <a:xfrm>
            <a:off x="6610350" y="5410200"/>
            <a:ext cx="5124450" cy="923925"/>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Sincronización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con pantalla</a:t>
            </a:r>
            <a:endParaRPr lang="en-US" sz="2850" dirty="0">
              <a:latin typeface="Volkswagen Serial Light" panose="02000000000000000000" pitchFamily="2" charset="77"/>
            </a:endParaRPr>
          </a:p>
        </p:txBody>
      </p:sp>
      <p:sp>
        <p:nvSpPr>
          <p:cNvPr id="20" name="Text 5"/>
          <p:cNvSpPr/>
          <p:nvPr/>
        </p:nvSpPr>
        <p:spPr>
          <a:xfrm>
            <a:off x="1876425" y="7677150"/>
            <a:ext cx="3495675" cy="84772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Light" panose="02000000000000000000" pitchFamily="2" charset="77"/>
                <a:ea typeface="Volkswagen Serial Medium" pitchFamily="34" charset="-122"/>
                <a:cs typeface="Volkswagen Serial Medium" pitchFamily="34" charset="-120"/>
              </a:rPr>
              <a:t>Actualización
</a:t>
            </a:r>
            <a:r>
              <a:rPr lang="en-US" sz="2850" dirty="0">
                <a:solidFill>
                  <a:srgbClr val="5A5A5A"/>
                </a:solidFill>
                <a:latin typeface="Volkswagen Serial Light" panose="02000000000000000000" pitchFamily="2" charset="77"/>
                <a:ea typeface="Volkswagen Serial Light" pitchFamily="34" charset="-122"/>
                <a:cs typeface="Volkswagen Serial Light" pitchFamily="34" charset="-120"/>
              </a:rPr>
              <a:t>remota de tarifas</a:t>
            </a:r>
            <a:endParaRPr lang="en-US" sz="2850" dirty="0">
              <a:latin typeface="Volkswagen Serial Light" panose="02000000000000000000" pitchFamily="2" charset="77"/>
            </a:endParaRPr>
          </a:p>
        </p:txBody>
      </p:sp>
      <p:sp>
        <p:nvSpPr>
          <p:cNvPr id="21" name="Text 6"/>
          <p:cNvSpPr/>
          <p:nvPr/>
        </p:nvSpPr>
        <p:spPr>
          <a:xfrm>
            <a:off x="1876425" y="8763000"/>
            <a:ext cx="3495675" cy="119062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Light" panose="02000000000000000000" pitchFamily="2" charset="77"/>
                <a:ea typeface="Volkswagen Serial Medium" pitchFamily="34" charset="-122"/>
                <a:cs typeface="Volkswagen Serial Medium" pitchFamily="34" charset="-120"/>
              </a:rPr>
              <a:t>GPS 
</a:t>
            </a:r>
            <a:r>
              <a:rPr lang="en-US" sz="2850" dirty="0">
                <a:solidFill>
                  <a:srgbClr val="5A5A5A"/>
                </a:solidFill>
                <a:latin typeface="Volkswagen Serial Light" panose="02000000000000000000" pitchFamily="2" charset="77"/>
                <a:ea typeface="Volkswagen Serial Light" pitchFamily="34" charset="-122"/>
                <a:cs typeface="Volkswagen Serial Light" pitchFamily="34" charset="-120"/>
              </a:rPr>
              <a:t>Tracker</a:t>
            </a:r>
            <a:endParaRPr lang="en-US" sz="2850" dirty="0">
              <a:latin typeface="Volkswagen Serial Light" panose="02000000000000000000" pitchFamily="2" charset="77"/>
            </a:endParaRPr>
          </a:p>
        </p:txBody>
      </p:sp>
      <p:sp>
        <p:nvSpPr>
          <p:cNvPr id="22" name="Text 7"/>
          <p:cNvSpPr/>
          <p:nvPr/>
        </p:nvSpPr>
        <p:spPr>
          <a:xfrm>
            <a:off x="6610350" y="6572250"/>
            <a:ext cx="3419475" cy="657225"/>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Historial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 servicios</a:t>
            </a:r>
            <a:endParaRPr lang="en-US" sz="2850" dirty="0">
              <a:latin typeface="Volkswagen Serial Light" panose="02000000000000000000" pitchFamily="2" charset="77"/>
            </a:endParaRPr>
          </a:p>
        </p:txBody>
      </p:sp>
      <p:sp>
        <p:nvSpPr>
          <p:cNvPr id="23" name="Text 8"/>
          <p:cNvSpPr/>
          <p:nvPr/>
        </p:nvSpPr>
        <p:spPr>
          <a:xfrm>
            <a:off x="6610350" y="7705725"/>
            <a:ext cx="317182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Encriptación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 datos</a:t>
            </a:r>
            <a:endParaRPr lang="en-US" sz="2850" dirty="0">
              <a:latin typeface="Volkswagen Serial Light" panose="02000000000000000000" pitchFamily="2" charset="77"/>
            </a:endParaRPr>
          </a:p>
        </p:txBody>
      </p:sp>
      <p:sp>
        <p:nvSpPr>
          <p:cNvPr id="24" name="Text 9"/>
          <p:cNvSpPr/>
          <p:nvPr/>
        </p:nvSpPr>
        <p:spPr>
          <a:xfrm>
            <a:off x="11106150" y="6838950"/>
            <a:ext cx="317182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Mas de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30 alarmas</a:t>
            </a:r>
            <a:endParaRPr lang="en-US" sz="2850" dirty="0">
              <a:latin typeface="Volkswagen Serial Light" panose="02000000000000000000" pitchFamily="2" charset="77"/>
            </a:endParaRPr>
          </a:p>
        </p:txBody>
      </p:sp>
      <p:sp>
        <p:nvSpPr>
          <p:cNvPr id="25" name="Text 10"/>
          <p:cNvSpPr/>
          <p:nvPr/>
        </p:nvSpPr>
        <p:spPr>
          <a:xfrm>
            <a:off x="6610350" y="8763000"/>
            <a:ext cx="317182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Speaker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y micrófono</a:t>
            </a:r>
            <a:endParaRPr lang="en-US" sz="2850" dirty="0">
              <a:latin typeface="Volkswagen Serial Light" panose="02000000000000000000" pitchFamily="2" charset="77"/>
            </a:endParaRPr>
          </a:p>
        </p:txBody>
      </p:sp>
      <p:sp>
        <p:nvSpPr>
          <p:cNvPr id="26" name="Text 11"/>
          <p:cNvSpPr/>
          <p:nvPr/>
        </p:nvSpPr>
        <p:spPr>
          <a:xfrm>
            <a:off x="11106150" y="7896225"/>
            <a:ext cx="385762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Funciona sin depender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 datos móviles</a:t>
            </a:r>
            <a:endParaRPr lang="en-US" sz="2850" dirty="0">
              <a:latin typeface="Volkswagen Serial Light" panose="02000000000000000000" pitchFamily="2" charset="77"/>
            </a:endParaRPr>
          </a:p>
        </p:txBody>
      </p:sp>
      <p:pic>
        <p:nvPicPr>
          <p:cNvPr id="27" name="Image 3" descr="preencoded.png">
            <a:extLst>
              <a:ext uri="{FF2B5EF4-FFF2-40B4-BE49-F238E27FC236}">
                <a16:creationId xmlns:a16="http://schemas.microsoft.com/office/drawing/2014/main" id="{F9AF2B4F-04F9-C3F0-A14C-10F9AE1736BF}"/>
              </a:ext>
            </a:extLst>
          </p:cNvPr>
          <p:cNvPicPr>
            <a:picLocks noChangeAspect="1"/>
          </p:cNvPicPr>
          <p:nvPr/>
        </p:nvPicPr>
        <p:blipFill>
          <a:blip r:embed="rId9"/>
          <a:srcRect/>
          <a:stretch/>
        </p:blipFill>
        <p:spPr>
          <a:xfrm>
            <a:off x="1485900" y="487975"/>
            <a:ext cx="3076575" cy="1167540"/>
          </a:xfrm>
          <a:prstGeom prst="rect">
            <a:avLst/>
          </a:prstGeom>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12400"/>
            <a:ext cx="18288000" cy="4705350"/>
          </a:xfrm>
          <a:prstGeom prst="rect">
            <a:avLst/>
          </a:prstGeom>
        </p:spPr>
      </p:pic>
      <p:pic>
        <p:nvPicPr>
          <p:cNvPr id="3" name="Image 1" descr="preencoded.png"/>
          <p:cNvPicPr>
            <a:picLocks noChangeAspect="1"/>
          </p:cNvPicPr>
          <p:nvPr/>
        </p:nvPicPr>
        <p:blipFill>
          <a:blip r:embed="rId4"/>
          <a:srcRect/>
          <a:stretch/>
        </p:blipFill>
        <p:spPr>
          <a:xfrm>
            <a:off x="8877300" y="1209675"/>
            <a:ext cx="9410700" cy="5755975"/>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66825" y="5467350"/>
            <a:ext cx="666750" cy="666750"/>
          </a:xfrm>
          <a:prstGeom prst="rect">
            <a:avLst/>
          </a:prstGeom>
        </p:spPr>
      </p:pic>
      <p:pic>
        <p:nvPicPr>
          <p:cNvPr id="5" name="Image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00750" y="5457825"/>
            <a:ext cx="666750" cy="666750"/>
          </a:xfrm>
          <a:prstGeom prst="rect">
            <a:avLst/>
          </a:prstGeom>
        </p:spPr>
      </p:pic>
      <p:pic>
        <p:nvPicPr>
          <p:cNvPr id="6" name="Image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00750" y="6591300"/>
            <a:ext cx="666750" cy="666750"/>
          </a:xfrm>
          <a:prstGeom prst="rect">
            <a:avLst/>
          </a:prstGeom>
        </p:spPr>
      </p:pic>
      <p:pic>
        <p:nvPicPr>
          <p:cNvPr id="7" name="Image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00750" y="7724775"/>
            <a:ext cx="666750" cy="666750"/>
          </a:xfrm>
          <a:prstGeom prst="rect">
            <a:avLst/>
          </a:prstGeom>
        </p:spPr>
      </p:pic>
      <p:pic>
        <p:nvPicPr>
          <p:cNvPr id="8" name="Image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00750" y="8782050"/>
            <a:ext cx="666750" cy="666750"/>
          </a:xfrm>
          <a:prstGeom prst="rect">
            <a:avLst/>
          </a:prstGeom>
        </p:spPr>
      </p:pic>
      <p:pic>
        <p:nvPicPr>
          <p:cNvPr id="9" name="Image 7"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06150" y="8782050"/>
            <a:ext cx="666750" cy="666750"/>
          </a:xfrm>
          <a:prstGeom prst="rect">
            <a:avLst/>
          </a:prstGeom>
        </p:spPr>
      </p:pic>
      <p:pic>
        <p:nvPicPr>
          <p:cNvPr id="10" name="Image 8"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66825" y="6591300"/>
            <a:ext cx="666750" cy="666750"/>
          </a:xfrm>
          <a:prstGeom prst="rect">
            <a:avLst/>
          </a:prstGeom>
        </p:spPr>
      </p:pic>
      <p:pic>
        <p:nvPicPr>
          <p:cNvPr id="11" name="Image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66825" y="7724775"/>
            <a:ext cx="666750" cy="666750"/>
          </a:xfrm>
          <a:prstGeom prst="rect">
            <a:avLst/>
          </a:prstGeom>
        </p:spPr>
      </p:pic>
      <p:pic>
        <p:nvPicPr>
          <p:cNvPr id="12" name="Image 1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66825" y="8782050"/>
            <a:ext cx="666750" cy="666750"/>
          </a:xfrm>
          <a:prstGeom prst="rect">
            <a:avLst/>
          </a:prstGeom>
        </p:spPr>
      </p:pic>
      <p:pic>
        <p:nvPicPr>
          <p:cNvPr id="13" name="Image 1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087100" y="6619875"/>
            <a:ext cx="666750" cy="666750"/>
          </a:xfrm>
          <a:prstGeom prst="rect">
            <a:avLst/>
          </a:prstGeom>
        </p:spPr>
      </p:pic>
      <p:pic>
        <p:nvPicPr>
          <p:cNvPr id="14" name="Image 1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06150" y="7677150"/>
            <a:ext cx="666750" cy="666750"/>
          </a:xfrm>
          <a:prstGeom prst="rect">
            <a:avLst/>
          </a:prstGeom>
        </p:spPr>
      </p:pic>
      <p:sp>
        <p:nvSpPr>
          <p:cNvPr id="15" name="Text 0"/>
          <p:cNvSpPr/>
          <p:nvPr/>
        </p:nvSpPr>
        <p:spPr>
          <a:xfrm>
            <a:off x="1485900" y="3057525"/>
            <a:ext cx="6457950" cy="1038225"/>
          </a:xfrm>
          <a:prstGeom prst="rect">
            <a:avLst/>
          </a:prstGeom>
          <a:noFill/>
          <a:ln/>
        </p:spPr>
        <p:txBody>
          <a:bodyPr wrap="square" lIns="0" tIns="0" rIns="0" bIns="0" rtlCol="0" anchor="ctr"/>
          <a:lstStyle/>
          <a:p>
            <a:pPr marL="0" indent="0" algn="l">
              <a:lnSpc>
                <a:spcPts val="4500"/>
              </a:lnSpc>
              <a:buNone/>
            </a:pPr>
            <a:r>
              <a:rPr lang="en-US" sz="9750" b="1" kern="0" spc="-300" dirty="0">
                <a:solidFill>
                  <a:srgbClr val="FFFFFF"/>
                </a:solidFill>
                <a:latin typeface="Mont SemiBold" pitchFamily="2" charset="0"/>
                <a:ea typeface="Mont SemiBold Italic" pitchFamily="34" charset="-122"/>
                <a:cs typeface="Mont SemiBold Italic" pitchFamily="34" charset="-120"/>
              </a:rPr>
              <a:t>Inteligente</a:t>
            </a:r>
            <a:endParaRPr lang="en-US" sz="9750" b="1" dirty="0">
              <a:latin typeface="Mont SemiBold" pitchFamily="2" charset="0"/>
            </a:endParaRPr>
          </a:p>
        </p:txBody>
      </p:sp>
      <p:sp>
        <p:nvSpPr>
          <p:cNvPr id="16" name="Text 1"/>
          <p:cNvSpPr/>
          <p:nvPr/>
        </p:nvSpPr>
        <p:spPr>
          <a:xfrm>
            <a:off x="1485900" y="1981200"/>
            <a:ext cx="5124450" cy="923925"/>
          </a:xfrm>
          <a:prstGeom prst="rect">
            <a:avLst/>
          </a:prstGeom>
          <a:noFill/>
          <a:ln/>
        </p:spPr>
        <p:txBody>
          <a:bodyPr wrap="square" lIns="0" tIns="0" rIns="0" bIns="0" rtlCol="0" anchor="ctr"/>
          <a:lstStyle/>
          <a:p>
            <a:pPr marL="0" indent="0" algn="l">
              <a:lnSpc>
                <a:spcPts val="4500"/>
              </a:lnSpc>
              <a:buNone/>
            </a:pPr>
            <a:r>
              <a:rPr lang="en-US" sz="6375" kern="0" spc="-225" dirty="0">
                <a:solidFill>
                  <a:srgbClr val="FFFFFF"/>
                </a:solidFill>
                <a:latin typeface="Mont Light" pitchFamily="34" charset="0"/>
                <a:ea typeface="Mont Light" pitchFamily="34" charset="-122"/>
                <a:cs typeface="Mont Light" pitchFamily="34" charset="-120"/>
              </a:rPr>
              <a:t>Visualizador</a:t>
            </a:r>
            <a:endParaRPr lang="en-US" sz="6375" dirty="0"/>
          </a:p>
        </p:txBody>
      </p:sp>
      <p:sp>
        <p:nvSpPr>
          <p:cNvPr id="17" name="Text 2"/>
          <p:cNvSpPr/>
          <p:nvPr/>
        </p:nvSpPr>
        <p:spPr>
          <a:xfrm>
            <a:off x="2181225" y="5429250"/>
            <a:ext cx="3324225" cy="75247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Light" panose="02000000000000000000" pitchFamily="2" charset="77"/>
                <a:ea typeface="Volkswagen Serial Medium" pitchFamily="34" charset="-122"/>
                <a:cs typeface="Volkswagen Serial Medium" pitchFamily="34" charset="-120"/>
              </a:rPr>
              <a:t>Sistema 
</a:t>
            </a:r>
            <a:r>
              <a:rPr lang="en-US" sz="2850" dirty="0">
                <a:solidFill>
                  <a:srgbClr val="5A5A5A"/>
                </a:solidFill>
                <a:latin typeface="Volkswagen Serial Light" panose="02000000000000000000" pitchFamily="2" charset="77"/>
                <a:ea typeface="Volkswagen Serial Light" pitchFamily="34" charset="-122"/>
                <a:cs typeface="Volkswagen Serial Light" pitchFamily="34" charset="-120"/>
              </a:rPr>
              <a:t>anti fraude</a:t>
            </a:r>
            <a:endParaRPr lang="en-US" sz="2850" dirty="0">
              <a:latin typeface="Volkswagen Serial Light" panose="02000000000000000000" pitchFamily="2" charset="77"/>
            </a:endParaRPr>
          </a:p>
        </p:txBody>
      </p:sp>
      <p:sp>
        <p:nvSpPr>
          <p:cNvPr id="18" name="Text 3"/>
          <p:cNvSpPr/>
          <p:nvPr/>
        </p:nvSpPr>
        <p:spPr>
          <a:xfrm>
            <a:off x="2181225" y="6591300"/>
            <a:ext cx="3838575" cy="82867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Light" panose="02000000000000000000" pitchFamily="2" charset="77"/>
                <a:ea typeface="Volkswagen Serial Medium" pitchFamily="34" charset="-122"/>
                <a:cs typeface="Volkswagen Serial Medium" pitchFamily="34" charset="-120"/>
              </a:rPr>
              <a:t>Sincronización con </a:t>
            </a:r>
            <a:r>
              <a:rPr lang="en-US" sz="2850" dirty="0">
                <a:solidFill>
                  <a:srgbClr val="5A5A5A"/>
                </a:solidFill>
                <a:latin typeface="Volkswagen Serial Light" panose="02000000000000000000" pitchFamily="2" charset="77"/>
                <a:ea typeface="Volkswagen Serial Light" pitchFamily="34" charset="-122"/>
                <a:cs typeface="Volkswagen Serial Light" pitchFamily="34" charset="-120"/>
              </a:rPr>
              <a:t>modulo taxímetro</a:t>
            </a:r>
            <a:endParaRPr lang="en-US" sz="2850" dirty="0">
              <a:latin typeface="Volkswagen Serial Light" panose="02000000000000000000" pitchFamily="2" charset="77"/>
            </a:endParaRPr>
          </a:p>
        </p:txBody>
      </p:sp>
      <p:sp>
        <p:nvSpPr>
          <p:cNvPr id="19" name="Text 4"/>
          <p:cNvSpPr/>
          <p:nvPr/>
        </p:nvSpPr>
        <p:spPr>
          <a:xfrm>
            <a:off x="6915150" y="5429250"/>
            <a:ext cx="5124450" cy="923925"/>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Gestión de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documentación</a:t>
            </a:r>
            <a:endParaRPr lang="en-US" sz="2850" dirty="0">
              <a:latin typeface="Volkswagen Serial Light" panose="02000000000000000000" pitchFamily="2" charset="77"/>
            </a:endParaRPr>
          </a:p>
        </p:txBody>
      </p:sp>
      <p:sp>
        <p:nvSpPr>
          <p:cNvPr id="20" name="Text 5"/>
          <p:cNvSpPr/>
          <p:nvPr/>
        </p:nvSpPr>
        <p:spPr>
          <a:xfrm>
            <a:off x="2181225" y="7696200"/>
            <a:ext cx="3495675" cy="84772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Light" panose="02000000000000000000" pitchFamily="2" charset="77"/>
                <a:ea typeface="Volkswagen Serial Medium" pitchFamily="34" charset="-122"/>
                <a:cs typeface="Volkswagen Serial Medium" pitchFamily="34" charset="-120"/>
              </a:rPr>
              <a:t>Estados 
</a:t>
            </a:r>
            <a:r>
              <a:rPr lang="en-US" sz="2850" dirty="0">
                <a:solidFill>
                  <a:srgbClr val="5A5A5A"/>
                </a:solidFill>
                <a:latin typeface="Volkswagen Serial Light" panose="02000000000000000000" pitchFamily="2" charset="77"/>
                <a:ea typeface="Volkswagen Serial Light" pitchFamily="34" charset="-122"/>
                <a:cs typeface="Volkswagen Serial Light" pitchFamily="34" charset="-120"/>
              </a:rPr>
              <a:t>del servicio</a:t>
            </a:r>
            <a:endParaRPr lang="en-US" sz="2850" dirty="0">
              <a:latin typeface="Volkswagen Serial Light" panose="02000000000000000000" pitchFamily="2" charset="77"/>
            </a:endParaRPr>
          </a:p>
        </p:txBody>
      </p:sp>
      <p:sp>
        <p:nvSpPr>
          <p:cNvPr id="21" name="Text 6"/>
          <p:cNvSpPr/>
          <p:nvPr/>
        </p:nvSpPr>
        <p:spPr>
          <a:xfrm>
            <a:off x="2181225" y="8782050"/>
            <a:ext cx="3495675" cy="119062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Light" panose="02000000000000000000" pitchFamily="2" charset="77"/>
                <a:ea typeface="Volkswagen Serial Medium" pitchFamily="34" charset="-122"/>
                <a:cs typeface="Volkswagen Serial Medium" pitchFamily="34" charset="-120"/>
              </a:rPr>
              <a:t>Integración con </a:t>
            </a:r>
            <a:r>
              <a:rPr lang="en-US" sz="2850" dirty="0">
                <a:solidFill>
                  <a:srgbClr val="5A5A5A"/>
                </a:solidFill>
                <a:latin typeface="Volkswagen Serial Light" panose="02000000000000000000" pitchFamily="2" charset="77"/>
                <a:ea typeface="Volkswagen Serial Light" pitchFamily="34" charset="-122"/>
                <a:cs typeface="Volkswagen Serial Light" pitchFamily="34" charset="-120"/>
              </a:rPr>
              <a:t>pagos electrónicos</a:t>
            </a:r>
            <a:endParaRPr lang="en-US" sz="2850" dirty="0">
              <a:latin typeface="Volkswagen Serial Light" panose="02000000000000000000" pitchFamily="2" charset="77"/>
            </a:endParaRPr>
          </a:p>
        </p:txBody>
      </p:sp>
      <p:sp>
        <p:nvSpPr>
          <p:cNvPr id="22" name="Text 7"/>
          <p:cNvSpPr/>
          <p:nvPr/>
        </p:nvSpPr>
        <p:spPr>
          <a:xfrm>
            <a:off x="6915150" y="6591300"/>
            <a:ext cx="3419475" cy="657225"/>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Control de días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festivos y recargos</a:t>
            </a:r>
            <a:endParaRPr lang="en-US" sz="2850" dirty="0">
              <a:latin typeface="Volkswagen Serial Light" panose="02000000000000000000" pitchFamily="2" charset="77"/>
            </a:endParaRPr>
          </a:p>
        </p:txBody>
      </p:sp>
      <p:sp>
        <p:nvSpPr>
          <p:cNvPr id="23" name="Text 8"/>
          <p:cNvSpPr/>
          <p:nvPr/>
        </p:nvSpPr>
        <p:spPr>
          <a:xfrm>
            <a:off x="6915150" y="7724775"/>
            <a:ext cx="317182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Gestión de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recaudo del servicio</a:t>
            </a:r>
            <a:endParaRPr lang="en-US" sz="2850" dirty="0">
              <a:latin typeface="Volkswagen Serial Light" panose="02000000000000000000" pitchFamily="2" charset="77"/>
            </a:endParaRPr>
          </a:p>
        </p:txBody>
      </p:sp>
      <p:sp>
        <p:nvSpPr>
          <p:cNvPr id="24" name="Text 9"/>
          <p:cNvSpPr/>
          <p:nvPr/>
        </p:nvSpPr>
        <p:spPr>
          <a:xfrm>
            <a:off x="6915150" y="8782050"/>
            <a:ext cx="317182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Control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Biométrico</a:t>
            </a:r>
            <a:endParaRPr lang="en-US" sz="2850" dirty="0">
              <a:latin typeface="Volkswagen Serial Light" panose="02000000000000000000" pitchFamily="2" charset="77"/>
            </a:endParaRPr>
          </a:p>
        </p:txBody>
      </p:sp>
      <p:sp>
        <p:nvSpPr>
          <p:cNvPr id="25" name="Text 10"/>
          <p:cNvSpPr/>
          <p:nvPr/>
        </p:nvSpPr>
        <p:spPr>
          <a:xfrm>
            <a:off x="12020550" y="8782050"/>
            <a:ext cx="366712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Gestión y notificación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 alertas en la vía</a:t>
            </a:r>
            <a:endParaRPr lang="en-US" sz="2850" dirty="0">
              <a:latin typeface="Volkswagen Serial Light" panose="02000000000000000000" pitchFamily="2" charset="77"/>
            </a:endParaRPr>
          </a:p>
        </p:txBody>
      </p:sp>
      <p:sp>
        <p:nvSpPr>
          <p:cNvPr id="26" name="Text 11"/>
          <p:cNvSpPr/>
          <p:nvPr/>
        </p:nvSpPr>
        <p:spPr>
          <a:xfrm>
            <a:off x="12001500" y="6619875"/>
            <a:ext cx="317182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Api para empresas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despachadoras</a:t>
            </a:r>
            <a:endParaRPr lang="en-US" sz="2850" dirty="0">
              <a:latin typeface="Volkswagen Serial Light" panose="02000000000000000000" pitchFamily="2" charset="77"/>
            </a:endParaRPr>
          </a:p>
        </p:txBody>
      </p:sp>
      <p:sp>
        <p:nvSpPr>
          <p:cNvPr id="27" name="Text 12"/>
          <p:cNvSpPr/>
          <p:nvPr/>
        </p:nvSpPr>
        <p:spPr>
          <a:xfrm>
            <a:off x="12020550" y="7677150"/>
            <a:ext cx="2124075" cy="819150"/>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Información </a:t>
            </a:r>
            <a:r>
              <a:rPr lang="en-US" sz="2850" kern="0" spc="-75" dirty="0">
                <a:solidFill>
                  <a:srgbClr val="5A5A5A"/>
                </a:solidFill>
                <a:latin typeface="Volkswagen Serial Light" panose="02000000000000000000" pitchFamily="2" charset="77"/>
                <a:ea typeface="Volkswagen Serial Light" pitchFamily="34" charset="-122"/>
                <a:cs typeface="Volkswagen Serial Light" pitchFamily="34" charset="-120"/>
              </a:rPr>
              <a:t>en la nube</a:t>
            </a:r>
            <a:endParaRPr lang="en-US" sz="2850" dirty="0">
              <a:latin typeface="Volkswagen Serial Light" panose="02000000000000000000" pitchFamily="2" charset="77"/>
            </a:endParaRPr>
          </a:p>
        </p:txBody>
      </p:sp>
      <p:pic>
        <p:nvPicPr>
          <p:cNvPr id="28" name="Image 3" descr="preencoded.png">
            <a:extLst>
              <a:ext uri="{FF2B5EF4-FFF2-40B4-BE49-F238E27FC236}">
                <a16:creationId xmlns:a16="http://schemas.microsoft.com/office/drawing/2014/main" id="{A7519DDC-1EDF-B5C4-F23E-9884AE53DD23}"/>
              </a:ext>
            </a:extLst>
          </p:cNvPr>
          <p:cNvPicPr>
            <a:picLocks noChangeAspect="1"/>
          </p:cNvPicPr>
          <p:nvPr/>
        </p:nvPicPr>
        <p:blipFill>
          <a:blip r:embed="rId7"/>
          <a:srcRect/>
          <a:stretch/>
        </p:blipFill>
        <p:spPr>
          <a:xfrm>
            <a:off x="1485900" y="423135"/>
            <a:ext cx="3076575" cy="1167540"/>
          </a:xfrm>
          <a:prstGeom prst="rect">
            <a:avLst/>
          </a:prstGeom>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8288000" cy="5391150"/>
          </a:xfrm>
          <a:prstGeom prst="rect">
            <a:avLst/>
          </a:prstGeom>
        </p:spPr>
      </p:pic>
      <p:pic>
        <p:nvPicPr>
          <p:cNvPr id="3" name="Image 1" descr="preencoded.png"/>
          <p:cNvPicPr>
            <a:picLocks noChangeAspect="1"/>
          </p:cNvPicPr>
          <p:nvPr/>
        </p:nvPicPr>
        <p:blipFill>
          <a:blip r:embed="rId5"/>
          <a:srcRect/>
          <a:stretch/>
        </p:blipFill>
        <p:spPr>
          <a:xfrm>
            <a:off x="876300" y="2371725"/>
            <a:ext cx="9525000" cy="5591175"/>
          </a:xfrm>
          <a:prstGeom prst="rect">
            <a:avLst/>
          </a:prstGeom>
        </p:spPr>
      </p:pic>
      <p:pic>
        <p:nvPicPr>
          <p:cNvPr id="4" name="Image 2" descr="preencoded.png"/>
          <p:cNvPicPr>
            <a:picLocks noChangeAspect="1"/>
          </p:cNvPicPr>
          <p:nvPr/>
        </p:nvPicPr>
        <p:blipFill>
          <a:blip r:embed="rId6"/>
          <a:srcRect/>
          <a:stretch/>
        </p:blipFill>
        <p:spPr>
          <a:xfrm>
            <a:off x="5943600" y="3657600"/>
            <a:ext cx="10277475" cy="6067425"/>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52525" y="783242"/>
            <a:ext cx="1085850" cy="884055"/>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747963" y="666750"/>
            <a:ext cx="9525" cy="1052513"/>
          </a:xfrm>
          <a:prstGeom prst="rect">
            <a:avLst/>
          </a:prstGeom>
        </p:spPr>
      </p:pic>
      <p:sp>
        <p:nvSpPr>
          <p:cNvPr id="7" name="Text 0"/>
          <p:cNvSpPr/>
          <p:nvPr/>
        </p:nvSpPr>
        <p:spPr>
          <a:xfrm>
            <a:off x="3248025" y="1152525"/>
            <a:ext cx="3790950" cy="561975"/>
          </a:xfrm>
          <a:prstGeom prst="rect">
            <a:avLst/>
          </a:prstGeom>
          <a:noFill/>
          <a:ln/>
        </p:spPr>
        <p:txBody>
          <a:bodyPr wrap="square" lIns="0" tIns="0" rIns="0" bIns="0" rtlCol="0" anchor="ctr"/>
          <a:lstStyle/>
          <a:p>
            <a:pPr marL="0" indent="0" algn="l">
              <a:lnSpc>
                <a:spcPts val="4500"/>
              </a:lnSpc>
              <a:buNone/>
            </a:pPr>
            <a:r>
              <a:rPr lang="en-US" sz="5250" b="1" kern="0" spc="-225" dirty="0">
                <a:solidFill>
                  <a:srgbClr val="0A0C53"/>
                </a:solidFill>
                <a:latin typeface="Mont SemiBold" pitchFamily="2" charset="0"/>
                <a:ea typeface="Mont SemiBold Italic" pitchFamily="34" charset="-122"/>
                <a:cs typeface="Mont SemiBold Italic" pitchFamily="34" charset="-120"/>
              </a:rPr>
              <a:t>Conductor</a:t>
            </a:r>
            <a:endParaRPr lang="en-US" sz="5250" b="1" dirty="0">
              <a:latin typeface="Mont SemiBold" pitchFamily="2" charset="0"/>
            </a:endParaRPr>
          </a:p>
        </p:txBody>
      </p:sp>
      <p:sp>
        <p:nvSpPr>
          <p:cNvPr id="8" name="Text 1"/>
          <p:cNvSpPr/>
          <p:nvPr/>
        </p:nvSpPr>
        <p:spPr>
          <a:xfrm>
            <a:off x="3248025" y="447675"/>
            <a:ext cx="5124450" cy="923925"/>
          </a:xfrm>
          <a:prstGeom prst="rect">
            <a:avLst/>
          </a:prstGeom>
          <a:noFill/>
          <a:ln/>
        </p:spPr>
        <p:txBody>
          <a:bodyPr wrap="square" lIns="0" tIns="0" rIns="0" bIns="0" rtlCol="0" anchor="ctr"/>
          <a:lstStyle/>
          <a:p>
            <a:pPr marL="0" indent="0" algn="l">
              <a:lnSpc>
                <a:spcPts val="4500"/>
              </a:lnSpc>
              <a:buNone/>
            </a:pPr>
            <a:r>
              <a:rPr lang="en-US" sz="4500" kern="0" spc="-150" dirty="0">
                <a:solidFill>
                  <a:srgbClr val="0A0C53"/>
                </a:solidFill>
                <a:latin typeface="Mont Light" pitchFamily="34" charset="0"/>
                <a:ea typeface="Mont Light" pitchFamily="34" charset="-122"/>
                <a:cs typeface="Mont Light" pitchFamily="34" charset="-120"/>
              </a:rPr>
              <a:t>Sistema</a:t>
            </a:r>
            <a:endParaRPr lang="en-US" sz="4500" dirty="0"/>
          </a:p>
        </p:txBody>
      </p:sp>
      <p:pic>
        <p:nvPicPr>
          <p:cNvPr id="9" name="Image 5" descr="preencoded.png">
            <a:extLst>
              <a:ext uri="{FF2B5EF4-FFF2-40B4-BE49-F238E27FC236}">
                <a16:creationId xmlns:a16="http://schemas.microsoft.com/office/drawing/2014/main" id="{95323625-976C-13D8-FFF3-C170960A54B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930917" y="447675"/>
            <a:ext cx="3582445" cy="1009626"/>
          </a:xfrm>
          <a:prstGeom prst="rect">
            <a:avLst/>
          </a:prstGeom>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3724275" y="438150"/>
            <a:ext cx="13887450" cy="96774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747963" y="7734300"/>
            <a:ext cx="9525" cy="1052513"/>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04925" y="7848600"/>
            <a:ext cx="933469" cy="933474"/>
          </a:xfrm>
          <a:prstGeom prst="rect">
            <a:avLst/>
          </a:prstGeom>
        </p:spPr>
      </p:pic>
      <p:pic>
        <p:nvPicPr>
          <p:cNvPr id="5" name="Image 3" descr="preencoded.png"/>
          <p:cNvPicPr>
            <a:picLocks noChangeAspect="1"/>
          </p:cNvPicPr>
          <p:nvPr/>
        </p:nvPicPr>
        <p:blipFill>
          <a:blip r:embed="rId8"/>
          <a:srcRect/>
          <a:stretch/>
        </p:blipFill>
        <p:spPr>
          <a:xfrm>
            <a:off x="1304925" y="1809750"/>
            <a:ext cx="2990850" cy="2162175"/>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697325" y="542925"/>
            <a:ext cx="1457325" cy="828675"/>
          </a:xfrm>
          <a:prstGeom prst="rect">
            <a:avLst/>
          </a:prstGeom>
        </p:spPr>
      </p:pic>
      <p:sp>
        <p:nvSpPr>
          <p:cNvPr id="7" name="Text 0"/>
          <p:cNvSpPr/>
          <p:nvPr/>
        </p:nvSpPr>
        <p:spPr>
          <a:xfrm>
            <a:off x="3248025" y="8229600"/>
            <a:ext cx="3790950" cy="561975"/>
          </a:xfrm>
          <a:prstGeom prst="rect">
            <a:avLst/>
          </a:prstGeom>
          <a:noFill/>
          <a:ln/>
        </p:spPr>
        <p:txBody>
          <a:bodyPr wrap="square" lIns="0" tIns="0" rIns="0" bIns="0" rtlCol="0" anchor="ctr"/>
          <a:lstStyle/>
          <a:p>
            <a:pPr marL="0" indent="0" algn="l">
              <a:lnSpc>
                <a:spcPts val="4500"/>
              </a:lnSpc>
              <a:buNone/>
            </a:pPr>
            <a:r>
              <a:rPr lang="en-US" sz="5250" b="1" kern="0" spc="-225" dirty="0">
                <a:solidFill>
                  <a:srgbClr val="0A0C53"/>
                </a:solidFill>
                <a:latin typeface="Mont SemiBold" pitchFamily="2" charset="0"/>
                <a:ea typeface="Mont SemiBold Italic" pitchFamily="34" charset="-122"/>
                <a:cs typeface="Mont SemiBold Italic" pitchFamily="34" charset="-120"/>
              </a:rPr>
              <a:t>Solución</a:t>
            </a:r>
            <a:endParaRPr lang="en-US" sz="5250" b="1" dirty="0">
              <a:latin typeface="Mont SemiBold" pitchFamily="2" charset="0"/>
            </a:endParaRPr>
          </a:p>
        </p:txBody>
      </p:sp>
      <p:sp>
        <p:nvSpPr>
          <p:cNvPr id="8" name="Text 1"/>
          <p:cNvSpPr/>
          <p:nvPr/>
        </p:nvSpPr>
        <p:spPr>
          <a:xfrm>
            <a:off x="3248025" y="7524750"/>
            <a:ext cx="5124450" cy="923925"/>
          </a:xfrm>
          <a:prstGeom prst="rect">
            <a:avLst/>
          </a:prstGeom>
          <a:noFill/>
          <a:ln/>
        </p:spPr>
        <p:txBody>
          <a:bodyPr wrap="square" lIns="0" tIns="0" rIns="0" bIns="0" rtlCol="0" anchor="ctr"/>
          <a:lstStyle/>
          <a:p>
            <a:pPr marL="0" indent="0" algn="l">
              <a:lnSpc>
                <a:spcPts val="4500"/>
              </a:lnSpc>
              <a:buNone/>
            </a:pPr>
            <a:r>
              <a:rPr lang="en-US" sz="4500" kern="0" spc="-150" dirty="0">
                <a:solidFill>
                  <a:srgbClr val="0A0C53"/>
                </a:solidFill>
                <a:latin typeface="Mont Light" pitchFamily="34" charset="0"/>
                <a:ea typeface="Mont Light" pitchFamily="34" charset="-122"/>
                <a:cs typeface="Mont Light" pitchFamily="34" charset="-120"/>
              </a:rPr>
              <a:t>Arquitectura</a:t>
            </a:r>
            <a:endParaRPr lang="en-US" sz="4500" dirty="0"/>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0"/>
            <a:ext cx="9124950" cy="1028700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2790825"/>
            <a:ext cx="8916302" cy="5411010"/>
          </a:xfrm>
          <a:prstGeom prst="rect">
            <a:avLst/>
          </a:prstGeom>
        </p:spPr>
      </p:pic>
      <p:pic>
        <p:nvPicPr>
          <p:cNvPr id="5" name="Image 3" descr="preencoded.png"/>
          <p:cNvPicPr>
            <a:picLocks noChangeAspect="1"/>
          </p:cNvPicPr>
          <p:nvPr/>
        </p:nvPicPr>
        <p:blipFill>
          <a:blip r:embed="rId8"/>
          <a:srcRect/>
          <a:stretch/>
        </p:blipFill>
        <p:spPr>
          <a:xfrm>
            <a:off x="1163529" y="895350"/>
            <a:ext cx="4551471" cy="1638300"/>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43025" y="7886700"/>
            <a:ext cx="1524000" cy="1524000"/>
          </a:xfrm>
          <a:prstGeom prst="rect">
            <a:avLst/>
          </a:prstGeom>
        </p:spPr>
      </p:pic>
      <p:sp>
        <p:nvSpPr>
          <p:cNvPr id="7" name="Text 0"/>
          <p:cNvSpPr/>
          <p:nvPr/>
        </p:nvSpPr>
        <p:spPr>
          <a:xfrm>
            <a:off x="1695449" y="3543300"/>
            <a:ext cx="5314949" cy="790575"/>
          </a:xfrm>
          <a:prstGeom prst="rect">
            <a:avLst/>
          </a:prstGeom>
          <a:noFill/>
          <a:ln/>
        </p:spPr>
        <p:txBody>
          <a:bodyPr wrap="square" lIns="0" tIns="0" rIns="0" bIns="0" rtlCol="0" anchor="ctr"/>
          <a:lstStyle/>
          <a:p>
            <a:pPr marL="0" indent="0" algn="l">
              <a:lnSpc>
                <a:spcPts val="7050"/>
              </a:lnSpc>
              <a:buNone/>
            </a:pPr>
            <a:r>
              <a:rPr lang="en-US" sz="6000" b="1" dirty="0">
                <a:solidFill>
                  <a:srgbClr val="FFFFFF"/>
                </a:solidFill>
                <a:latin typeface="Mont Bold" pitchFamily="34" charset="0"/>
                <a:ea typeface="Mont Bold" pitchFamily="34" charset="-122"/>
                <a:cs typeface="Mont Bold" pitchFamily="34" charset="-120"/>
              </a:rPr>
              <a:t>DISEÑAMOS</a:t>
            </a:r>
            <a:endParaRPr lang="en-US" sz="6000" dirty="0"/>
          </a:p>
        </p:txBody>
      </p:sp>
      <p:sp>
        <p:nvSpPr>
          <p:cNvPr id="8" name="Text 1"/>
          <p:cNvSpPr/>
          <p:nvPr/>
        </p:nvSpPr>
        <p:spPr>
          <a:xfrm>
            <a:off x="1695449" y="4290608"/>
            <a:ext cx="7860130" cy="1428750"/>
          </a:xfrm>
          <a:prstGeom prst="rect">
            <a:avLst/>
          </a:prstGeom>
          <a:noFill/>
          <a:ln/>
        </p:spPr>
        <p:txBody>
          <a:bodyPr wrap="square" lIns="0" tIns="0" rIns="0" bIns="0" rtlCol="0" anchor="t"/>
          <a:lstStyle/>
          <a:p>
            <a:pPr marL="0" indent="0" algn="l">
              <a:lnSpc>
                <a:spcPts val="5250"/>
              </a:lnSpc>
              <a:buNone/>
            </a:pPr>
            <a:r>
              <a:rPr lang="en-US" sz="4500" dirty="0">
                <a:solidFill>
                  <a:srgbClr val="FFFFFF"/>
                </a:solidFill>
                <a:latin typeface="Mont Light" pitchFamily="34" charset="0"/>
                <a:ea typeface="Mont Light" pitchFamily="34" charset="-122"/>
                <a:cs typeface="Mont Light" pitchFamily="34" charset="-120"/>
              </a:rPr>
              <a:t>EL FUTURO DIGITAL</a:t>
            </a:r>
            <a:endParaRPr lang="en-US" sz="4500" dirty="0"/>
          </a:p>
        </p:txBody>
      </p:sp>
      <p:sp>
        <p:nvSpPr>
          <p:cNvPr id="9" name="Text 2"/>
          <p:cNvSpPr/>
          <p:nvPr/>
        </p:nvSpPr>
        <p:spPr>
          <a:xfrm>
            <a:off x="1695449" y="5004983"/>
            <a:ext cx="5991225" cy="2105025"/>
          </a:xfrm>
          <a:prstGeom prst="rect">
            <a:avLst/>
          </a:prstGeom>
          <a:noFill/>
          <a:ln/>
        </p:spPr>
        <p:txBody>
          <a:bodyPr wrap="square" lIns="0" tIns="0" rIns="0" bIns="0" rtlCol="0" anchor="t"/>
          <a:lstStyle/>
          <a:p>
            <a:pPr marL="0" indent="0" algn="l">
              <a:lnSpc>
                <a:spcPts val="2100"/>
              </a:lnSpc>
              <a:buNone/>
            </a:pPr>
            <a:r>
              <a:rPr lang="en-US" sz="1800" dirty="0">
                <a:solidFill>
                  <a:srgbClr val="FFFFFF"/>
                </a:solidFill>
                <a:latin typeface="Mont Book" pitchFamily="34" charset="0"/>
                <a:ea typeface="Mont Book" pitchFamily="34" charset="-122"/>
                <a:cs typeface="Mont Book" pitchFamily="34" charset="-120"/>
              </a:rPr>
              <a:t>Potenciamos soluciones innovadoras Govtech de alto impacto para las organizaciones públicas y privadas con desarrollos de ingeniería TIC que suman a su productividad y competitividad.</a:t>
            </a:r>
            <a:endParaRPr lang="en-US" sz="1800" dirty="0"/>
          </a:p>
        </p:txBody>
      </p:sp>
      <p:sp>
        <p:nvSpPr>
          <p:cNvPr id="10" name="Text 3"/>
          <p:cNvSpPr/>
          <p:nvPr/>
        </p:nvSpPr>
        <p:spPr>
          <a:xfrm>
            <a:off x="1276350" y="9544050"/>
            <a:ext cx="1619250" cy="247650"/>
          </a:xfrm>
          <a:prstGeom prst="rect">
            <a:avLst/>
          </a:prstGeom>
          <a:noFill/>
          <a:ln/>
        </p:spPr>
        <p:txBody>
          <a:bodyPr wrap="square" lIns="0" tIns="0" rIns="0" bIns="0" rtlCol="0" anchor="t"/>
          <a:lstStyle/>
          <a:p>
            <a:pPr marL="0" indent="0" algn="ctr">
              <a:lnSpc>
                <a:spcPts val="1650"/>
              </a:lnSpc>
              <a:buNone/>
            </a:pPr>
            <a:r>
              <a:rPr lang="en-US" sz="1425" dirty="0">
                <a:solidFill>
                  <a:srgbClr val="FFFFFF"/>
                </a:solidFill>
                <a:latin typeface="Mont Light" pitchFamily="34" charset="0"/>
                <a:ea typeface="Mont Light" pitchFamily="34" charset="-122"/>
                <a:cs typeface="Mont Light" pitchFamily="34" charset="-120"/>
              </a:rPr>
              <a:t>www.ita-sa.com</a:t>
            </a:r>
            <a:endParaRPr lang="en-US" sz="142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4705350"/>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20225" y="6677025"/>
            <a:ext cx="819150" cy="819150"/>
          </a:xfrm>
          <a:prstGeom prst="rect">
            <a:avLst/>
          </a:prstGeom>
        </p:spPr>
      </p:pic>
      <p:pic>
        <p:nvPicPr>
          <p:cNvPr id="7" name="Image 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315700" y="7658100"/>
            <a:ext cx="4093257" cy="1218172"/>
          </a:xfrm>
          <a:prstGeom prst="rect">
            <a:avLst/>
          </a:prstGeom>
        </p:spPr>
      </p:pic>
      <p:pic>
        <p:nvPicPr>
          <p:cNvPr id="8" name="Image 6" descr="preencoded.png"/>
          <p:cNvPicPr>
            <a:picLocks noChangeAspect="1"/>
          </p:cNvPicPr>
          <p:nvPr/>
        </p:nvPicPr>
        <p:blipFill>
          <a:blip r:embed="rId8"/>
          <a:srcRect/>
          <a:stretch/>
        </p:blipFill>
        <p:spPr>
          <a:xfrm>
            <a:off x="11725275" y="5057775"/>
            <a:ext cx="3590925" cy="3590925"/>
          </a:xfrm>
          <a:prstGeom prst="rect">
            <a:avLst/>
          </a:prstGeom>
        </p:spPr>
      </p:pic>
      <p:sp>
        <p:nvSpPr>
          <p:cNvPr id="9" name="Text 0"/>
          <p:cNvSpPr/>
          <p:nvPr/>
        </p:nvSpPr>
        <p:spPr>
          <a:xfrm>
            <a:off x="1571625" y="2228850"/>
            <a:ext cx="6457950" cy="1038225"/>
          </a:xfrm>
          <a:prstGeom prst="rect">
            <a:avLst/>
          </a:prstGeom>
          <a:noFill/>
          <a:ln/>
        </p:spPr>
        <p:txBody>
          <a:bodyPr wrap="square" lIns="0" tIns="0" rIns="0" bIns="0" rtlCol="0" anchor="ctr"/>
          <a:lstStyle/>
          <a:p>
            <a:pPr marL="0" indent="0" algn="l">
              <a:lnSpc>
                <a:spcPts val="4500"/>
              </a:lnSpc>
              <a:buNone/>
            </a:pPr>
            <a:r>
              <a:rPr lang="en-US" sz="9750" b="1" kern="0" spc="-300" dirty="0">
                <a:solidFill>
                  <a:srgbClr val="FFFFFF"/>
                </a:solidFill>
                <a:latin typeface="Mont SemiBold" pitchFamily="2" charset="0"/>
                <a:ea typeface="Mont SemiBold Italic" pitchFamily="34" charset="-122"/>
                <a:cs typeface="Mont SemiBold Italic" pitchFamily="34" charset="-120"/>
              </a:rPr>
              <a:t>Taximetr</a:t>
            </a:r>
            <a:r>
              <a:rPr lang="en-US" sz="9750" kern="0" spc="-300" dirty="0">
                <a:solidFill>
                  <a:srgbClr val="FFFFFF"/>
                </a:solidFill>
                <a:latin typeface="Mont SemiBold Italic" pitchFamily="34" charset="0"/>
                <a:ea typeface="Mont SemiBold Italic" pitchFamily="34" charset="-122"/>
                <a:cs typeface="Mont SemiBold Italic" pitchFamily="34" charset="-120"/>
              </a:rPr>
              <a:t>o</a:t>
            </a:r>
            <a:endParaRPr lang="en-US" sz="9750" dirty="0"/>
          </a:p>
        </p:txBody>
      </p:sp>
      <p:sp>
        <p:nvSpPr>
          <p:cNvPr id="10" name="Text 1"/>
          <p:cNvSpPr/>
          <p:nvPr/>
        </p:nvSpPr>
        <p:spPr>
          <a:xfrm>
            <a:off x="1695450" y="3171825"/>
            <a:ext cx="6210300" cy="923925"/>
          </a:xfrm>
          <a:prstGeom prst="rect">
            <a:avLst/>
          </a:prstGeom>
          <a:noFill/>
          <a:ln/>
        </p:spPr>
        <p:txBody>
          <a:bodyPr wrap="square" lIns="0" tIns="0" rIns="0" bIns="0" rtlCol="0" anchor="ctr"/>
          <a:lstStyle/>
          <a:p>
            <a:pPr marL="0" indent="0" algn="l">
              <a:lnSpc>
                <a:spcPts val="4500"/>
              </a:lnSpc>
              <a:buNone/>
            </a:pPr>
            <a:r>
              <a:rPr lang="en-US" sz="7350" kern="0" spc="-225" dirty="0">
                <a:solidFill>
                  <a:srgbClr val="FFFFFF"/>
                </a:solidFill>
                <a:latin typeface="Mont SemiBold Italic" pitchFamily="34" charset="0"/>
                <a:ea typeface="Mont SemiBold Italic" pitchFamily="34" charset="-122"/>
                <a:cs typeface="Mont SemiBold Italic" pitchFamily="34" charset="-120"/>
              </a:rPr>
              <a:t>2</a:t>
            </a:r>
            <a:r>
              <a:rPr lang="en-US" sz="4575" kern="0" spc="-150" dirty="0">
                <a:solidFill>
                  <a:srgbClr val="FFFFFF"/>
                </a:solidFill>
                <a:latin typeface="Mont SemiBold Italic" pitchFamily="34" charset="0"/>
                <a:ea typeface="Mont SemiBold Italic" pitchFamily="34" charset="-122"/>
                <a:cs typeface="Mont SemiBold Italic" pitchFamily="34" charset="-120"/>
              </a:rPr>
              <a:t>th</a:t>
            </a:r>
            <a:r>
              <a:rPr lang="en-US" sz="4575" kern="0" spc="-150" dirty="0">
                <a:solidFill>
                  <a:srgbClr val="FFFFFF"/>
                </a:solidFill>
                <a:latin typeface="Mont Light" pitchFamily="34" charset="0"/>
                <a:ea typeface="Mont Light" pitchFamily="34" charset="-122"/>
                <a:cs typeface="Mont Light" pitchFamily="34" charset="-120"/>
              </a:rPr>
              <a:t> </a:t>
            </a:r>
            <a:r>
              <a:rPr lang="en-US" sz="6375" kern="0" spc="-225" dirty="0">
                <a:solidFill>
                  <a:srgbClr val="FFFFFF"/>
                </a:solidFill>
                <a:latin typeface="Mont Light" pitchFamily="34" charset="0"/>
                <a:ea typeface="Mont Light" pitchFamily="34" charset="-122"/>
                <a:cs typeface="Mont Light" pitchFamily="34" charset="-120"/>
              </a:rPr>
              <a:t>Generación</a:t>
            </a:r>
            <a:endParaRPr lang="en-US" sz="7350" dirty="0"/>
          </a:p>
        </p:txBody>
      </p:sp>
      <p:sp>
        <p:nvSpPr>
          <p:cNvPr id="11" name="Text 2"/>
          <p:cNvSpPr/>
          <p:nvPr/>
        </p:nvSpPr>
        <p:spPr>
          <a:xfrm>
            <a:off x="3562350" y="9201150"/>
            <a:ext cx="3838575" cy="828675"/>
          </a:xfrm>
          <a:prstGeom prst="rect">
            <a:avLst/>
          </a:prstGeom>
          <a:noFill/>
          <a:ln/>
        </p:spPr>
        <p:txBody>
          <a:bodyPr wrap="square" lIns="0" tIns="0" rIns="0" bIns="0" rtlCol="0" anchor="t"/>
          <a:lstStyle/>
          <a:p>
            <a:pPr marL="0" indent="0" algn="ctr">
              <a:lnSpc>
                <a:spcPts val="2850"/>
              </a:lnSpc>
              <a:buNone/>
            </a:pPr>
            <a:r>
              <a:rPr lang="en-US" sz="3000" b="1" kern="0" spc="-75" dirty="0">
                <a:solidFill>
                  <a:srgbClr val="5A5A5A"/>
                </a:solidFill>
                <a:latin typeface="Mont SemiBold" pitchFamily="2" charset="0"/>
                <a:ea typeface="Mont SemiBold Italic" pitchFamily="34" charset="-122"/>
                <a:cs typeface="Mont SemiBold Italic" pitchFamily="34" charset="-120"/>
              </a:rPr>
              <a:t>Taximetro</a:t>
            </a:r>
            <a:endParaRPr lang="en-US" sz="3000" b="1" dirty="0">
              <a:latin typeface="Mont SemiBold" pitchFamily="2" charset="0"/>
            </a:endParaRPr>
          </a:p>
        </p:txBody>
      </p:sp>
      <p:sp>
        <p:nvSpPr>
          <p:cNvPr id="12" name="Text 3"/>
          <p:cNvSpPr/>
          <p:nvPr/>
        </p:nvSpPr>
        <p:spPr>
          <a:xfrm>
            <a:off x="11182350" y="9039225"/>
            <a:ext cx="3838575" cy="828675"/>
          </a:xfrm>
          <a:prstGeom prst="rect">
            <a:avLst/>
          </a:prstGeom>
          <a:noFill/>
          <a:ln/>
        </p:spPr>
        <p:txBody>
          <a:bodyPr wrap="square" lIns="0" tIns="0" rIns="0" bIns="0" rtlCol="0" anchor="t"/>
          <a:lstStyle/>
          <a:p>
            <a:pPr marL="0" indent="0" algn="ctr">
              <a:lnSpc>
                <a:spcPts val="2850"/>
              </a:lnSpc>
              <a:buNone/>
            </a:pPr>
            <a:r>
              <a:rPr lang="en-US" sz="3000" b="1" kern="0" spc="-75" dirty="0">
                <a:solidFill>
                  <a:srgbClr val="5A5A5A"/>
                </a:solidFill>
                <a:latin typeface="Mont SemiBold" pitchFamily="2" charset="0"/>
                <a:ea typeface="Mont SemiBold Italic" pitchFamily="34" charset="-122"/>
                <a:cs typeface="Mont SemiBold Italic" pitchFamily="34" charset="-120"/>
              </a:rPr>
              <a:t>GPS</a:t>
            </a:r>
            <a:endParaRPr lang="en-US" sz="3000" b="1" dirty="0">
              <a:latin typeface="Mont SemiBold" pitchFamily="2" charset="0"/>
            </a:endParaRPr>
          </a:p>
        </p:txBody>
      </p:sp>
      <p:pic>
        <p:nvPicPr>
          <p:cNvPr id="13" name="Image 3" descr="preencoded.png">
            <a:extLst>
              <a:ext uri="{FF2B5EF4-FFF2-40B4-BE49-F238E27FC236}">
                <a16:creationId xmlns:a16="http://schemas.microsoft.com/office/drawing/2014/main" id="{2FE951F0-6259-2445-A150-0002FF87AA6E}"/>
              </a:ext>
            </a:extLst>
          </p:cNvPr>
          <p:cNvPicPr>
            <a:picLocks noChangeAspect="1"/>
          </p:cNvPicPr>
          <p:nvPr/>
        </p:nvPicPr>
        <p:blipFill>
          <a:blip r:embed="rId9"/>
          <a:srcRect/>
          <a:stretch/>
        </p:blipFill>
        <p:spPr>
          <a:xfrm>
            <a:off x="1571625" y="289785"/>
            <a:ext cx="3076575" cy="1167540"/>
          </a:xfrm>
          <a:prstGeom prst="rect">
            <a:avLst/>
          </a:prstGeom>
        </p:spPr>
      </p:pic>
      <p:pic>
        <p:nvPicPr>
          <p:cNvPr id="14" name="Imagen 13">
            <a:extLst>
              <a:ext uri="{FF2B5EF4-FFF2-40B4-BE49-F238E27FC236}">
                <a16:creationId xmlns:a16="http://schemas.microsoft.com/office/drawing/2014/main" id="{C9205626-7434-101F-5585-F8E0757CB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4780" y="5382698"/>
            <a:ext cx="6522554" cy="4800600"/>
          </a:xfrm>
          <a:prstGeom prst="rect">
            <a:avLst/>
          </a:prstGeom>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705850" y="1638300"/>
            <a:ext cx="7086600" cy="70866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220325" y="1171575"/>
            <a:ext cx="1238250" cy="123825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239125" y="6238875"/>
            <a:ext cx="1238250" cy="1238250"/>
          </a:xfrm>
          <a:prstGeom prst="rect">
            <a:avLst/>
          </a:prstGeom>
        </p:spPr>
      </p:pic>
      <p:pic>
        <p:nvPicPr>
          <p:cNvPr id="5" name="Image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391775" y="7991475"/>
            <a:ext cx="1238250" cy="1238250"/>
          </a:xfrm>
          <a:prstGeom prst="rect">
            <a:avLst/>
          </a:prstGeom>
        </p:spPr>
      </p:pic>
      <p:pic>
        <p:nvPicPr>
          <p:cNvPr id="6" name="Image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611100" y="8029575"/>
            <a:ext cx="1238250" cy="1238250"/>
          </a:xfrm>
          <a:prstGeom prst="rect">
            <a:avLst/>
          </a:prstGeom>
        </p:spPr>
      </p:pic>
      <p:pic>
        <p:nvPicPr>
          <p:cNvPr id="7" name="Image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4458950" y="6753225"/>
            <a:ext cx="1238250" cy="1238250"/>
          </a:xfrm>
          <a:prstGeom prst="rect">
            <a:avLst/>
          </a:prstGeom>
        </p:spPr>
      </p:pic>
      <p:pic>
        <p:nvPicPr>
          <p:cNvPr id="8" name="Image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097125" y="4391025"/>
            <a:ext cx="1238250" cy="1238250"/>
          </a:xfrm>
          <a:prstGeom prst="rect">
            <a:avLst/>
          </a:prstGeom>
        </p:spPr>
      </p:pic>
      <p:pic>
        <p:nvPicPr>
          <p:cNvPr id="9" name="Image 7"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4458950" y="2457450"/>
            <a:ext cx="1238250" cy="1238250"/>
          </a:xfrm>
          <a:prstGeom prst="rect">
            <a:avLst/>
          </a:prstGeom>
        </p:spPr>
      </p:pic>
      <p:pic>
        <p:nvPicPr>
          <p:cNvPr id="10" name="Image 8"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601575" y="1104900"/>
            <a:ext cx="1238250" cy="1238250"/>
          </a:xfrm>
          <a:prstGeom prst="rect">
            <a:avLst/>
          </a:prstGeom>
        </p:spPr>
      </p:pic>
      <p:pic>
        <p:nvPicPr>
          <p:cNvPr id="11" name="Image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77200" y="3514725"/>
            <a:ext cx="1238250" cy="1238250"/>
          </a:xfrm>
          <a:prstGeom prst="rect">
            <a:avLst/>
          </a:prstGeom>
        </p:spPr>
      </p:pic>
      <p:pic>
        <p:nvPicPr>
          <p:cNvPr id="12" name="Image 10"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01175" y="2333625"/>
            <a:ext cx="5695950" cy="5695950"/>
          </a:xfrm>
          <a:prstGeom prst="rect">
            <a:avLst/>
          </a:prstGeom>
        </p:spPr>
      </p:pic>
      <p:pic>
        <p:nvPicPr>
          <p:cNvPr id="13" name="Image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67975" y="3400425"/>
            <a:ext cx="3562350" cy="3562350"/>
          </a:xfrm>
          <a:prstGeom prst="rect">
            <a:avLst/>
          </a:prstGeom>
        </p:spPr>
      </p:pic>
      <p:pic>
        <p:nvPicPr>
          <p:cNvPr id="14" name="Image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447800" y="6362700"/>
            <a:ext cx="1743075" cy="1743075"/>
          </a:xfrm>
          <a:prstGeom prst="rect">
            <a:avLst/>
          </a:prstGeom>
        </p:spPr>
      </p:pic>
      <p:pic>
        <p:nvPicPr>
          <p:cNvPr id="15" name="Image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476375" y="2990850"/>
            <a:ext cx="1743075" cy="1743075"/>
          </a:xfrm>
          <a:prstGeom prst="rect">
            <a:avLst/>
          </a:prstGeom>
        </p:spPr>
      </p:pic>
      <p:pic>
        <p:nvPicPr>
          <p:cNvPr id="16" name="Image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800475" y="4752975"/>
            <a:ext cx="1704975" cy="1704975"/>
          </a:xfrm>
          <a:prstGeom prst="rect">
            <a:avLst/>
          </a:prstGeom>
        </p:spPr>
      </p:pic>
      <p:pic>
        <p:nvPicPr>
          <p:cNvPr id="17" name="Image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334375" y="3810000"/>
            <a:ext cx="734318" cy="701368"/>
          </a:xfrm>
          <a:prstGeom prst="rect">
            <a:avLst/>
          </a:prstGeom>
        </p:spPr>
      </p:pic>
      <p:pic>
        <p:nvPicPr>
          <p:cNvPr id="18" name="Image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849225" y="1381125"/>
            <a:ext cx="624194" cy="628110"/>
          </a:xfrm>
          <a:prstGeom prst="rect">
            <a:avLst/>
          </a:prstGeom>
        </p:spPr>
      </p:pic>
      <p:pic>
        <p:nvPicPr>
          <p:cNvPr id="19" name="Image 17"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699977" y="2638425"/>
            <a:ext cx="751247" cy="762000"/>
          </a:xfrm>
          <a:prstGeom prst="rect">
            <a:avLst/>
          </a:prstGeom>
        </p:spPr>
      </p:pic>
      <p:pic>
        <p:nvPicPr>
          <p:cNvPr id="20" name="Image 18"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487650" y="4591050"/>
            <a:ext cx="438736" cy="764507"/>
          </a:xfrm>
          <a:prstGeom prst="rect">
            <a:avLst/>
          </a:prstGeom>
        </p:spPr>
      </p:pic>
      <p:pic>
        <p:nvPicPr>
          <p:cNvPr id="22" name="Image 20"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0677525" y="8239125"/>
            <a:ext cx="733425" cy="733451"/>
          </a:xfrm>
          <a:prstGeom prst="rect">
            <a:avLst/>
          </a:prstGeom>
        </p:spPr>
      </p:pic>
      <p:pic>
        <p:nvPicPr>
          <p:cNvPr id="23" name="Image 21"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2934950" y="8258175"/>
            <a:ext cx="581406" cy="783306"/>
          </a:xfrm>
          <a:prstGeom prst="rect">
            <a:avLst/>
          </a:prstGeom>
        </p:spPr>
      </p:pic>
      <p:pic>
        <p:nvPicPr>
          <p:cNvPr id="24" name="Image 22"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4725650" y="7075731"/>
            <a:ext cx="714375" cy="714564"/>
          </a:xfrm>
          <a:prstGeom prst="rect">
            <a:avLst/>
          </a:prstGeom>
        </p:spPr>
      </p:pic>
      <p:pic>
        <p:nvPicPr>
          <p:cNvPr id="25" name="Image 23"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0496550" y="1485900"/>
            <a:ext cx="609600" cy="609682"/>
          </a:xfrm>
          <a:prstGeom prst="rect">
            <a:avLst/>
          </a:prstGeom>
        </p:spPr>
      </p:pic>
      <p:pic>
        <p:nvPicPr>
          <p:cNvPr id="26" name="Image 24"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2066925" y="3409950"/>
            <a:ext cx="571500" cy="914400"/>
          </a:xfrm>
          <a:prstGeom prst="rect">
            <a:avLst/>
          </a:prstGeom>
        </p:spPr>
      </p:pic>
      <p:pic>
        <p:nvPicPr>
          <p:cNvPr id="27" name="Image 25"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881113" y="6904333"/>
            <a:ext cx="833558" cy="678646"/>
          </a:xfrm>
          <a:prstGeom prst="rect">
            <a:avLst/>
          </a:prstGeom>
        </p:spPr>
      </p:pic>
      <p:pic>
        <p:nvPicPr>
          <p:cNvPr id="28" name="Image 26"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8534400" y="6457950"/>
            <a:ext cx="609600" cy="781050"/>
          </a:xfrm>
          <a:prstGeom prst="rect">
            <a:avLst/>
          </a:prstGeom>
        </p:spPr>
      </p:pic>
      <p:pic>
        <p:nvPicPr>
          <p:cNvPr id="29" name="Image 27"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4227091" y="5150547"/>
            <a:ext cx="856599" cy="856310"/>
          </a:xfrm>
          <a:prstGeom prst="rect">
            <a:avLst/>
          </a:prstGeom>
        </p:spPr>
      </p:pic>
      <p:pic>
        <p:nvPicPr>
          <p:cNvPr id="30" name="Image 28"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3073096" y="4215596"/>
            <a:ext cx="1039574" cy="2660022"/>
          </a:xfrm>
          <a:prstGeom prst="rect">
            <a:avLst/>
          </a:prstGeom>
        </p:spPr>
      </p:pic>
      <p:pic>
        <p:nvPicPr>
          <p:cNvPr id="31" name="Image 29"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440561" y="4563572"/>
            <a:ext cx="2854030" cy="864609"/>
          </a:xfrm>
          <a:prstGeom prst="rect">
            <a:avLst/>
          </a:prstGeom>
        </p:spPr>
      </p:pic>
      <p:pic>
        <p:nvPicPr>
          <p:cNvPr id="32" name="Image 30"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5442412" y="5801339"/>
            <a:ext cx="2955085" cy="684555"/>
          </a:xfrm>
          <a:prstGeom prst="rect">
            <a:avLst/>
          </a:prstGeom>
        </p:spPr>
      </p:pic>
      <p:sp>
        <p:nvSpPr>
          <p:cNvPr id="33" name="Text 0"/>
          <p:cNvSpPr/>
          <p:nvPr/>
        </p:nvSpPr>
        <p:spPr>
          <a:xfrm>
            <a:off x="1304925" y="600075"/>
            <a:ext cx="6457950" cy="1038225"/>
          </a:xfrm>
          <a:prstGeom prst="rect">
            <a:avLst/>
          </a:prstGeom>
          <a:noFill/>
          <a:ln/>
        </p:spPr>
        <p:txBody>
          <a:bodyPr wrap="square" lIns="0" tIns="0" rIns="0" bIns="0" rtlCol="0" anchor="ctr"/>
          <a:lstStyle/>
          <a:p>
            <a:pPr marL="0" indent="0" algn="l">
              <a:lnSpc>
                <a:spcPts val="4500"/>
              </a:lnSpc>
              <a:buNone/>
            </a:pPr>
            <a:r>
              <a:rPr lang="en-US" sz="6975" b="1" kern="0" spc="-225" dirty="0">
                <a:solidFill>
                  <a:srgbClr val="081013"/>
                </a:solidFill>
                <a:latin typeface="Mont SemiBold" pitchFamily="2" charset="0"/>
                <a:ea typeface="Mont SemiBold Italic" pitchFamily="34" charset="-122"/>
                <a:cs typeface="Mont SemiBold Italic" pitchFamily="34" charset="-120"/>
              </a:rPr>
              <a:t>Taximetro</a:t>
            </a:r>
            <a:endParaRPr lang="en-US" sz="6975" b="1" dirty="0">
              <a:latin typeface="Mont SemiBold" pitchFamily="2" charset="0"/>
            </a:endParaRPr>
          </a:p>
        </p:txBody>
      </p:sp>
      <p:sp>
        <p:nvSpPr>
          <p:cNvPr id="34" name="Text 1"/>
          <p:cNvSpPr/>
          <p:nvPr/>
        </p:nvSpPr>
        <p:spPr>
          <a:xfrm>
            <a:off x="1428750" y="1171575"/>
            <a:ext cx="6210300" cy="923925"/>
          </a:xfrm>
          <a:prstGeom prst="rect">
            <a:avLst/>
          </a:prstGeom>
          <a:noFill/>
          <a:ln/>
        </p:spPr>
        <p:txBody>
          <a:bodyPr wrap="square" lIns="0" tIns="0" rIns="0" bIns="0" rtlCol="0" anchor="ctr"/>
          <a:lstStyle/>
          <a:p>
            <a:pPr marL="0" indent="0" algn="l">
              <a:lnSpc>
                <a:spcPts val="4500"/>
              </a:lnSpc>
              <a:buNone/>
            </a:pPr>
            <a:r>
              <a:rPr lang="en-US" sz="4050" kern="0" spc="-150" dirty="0">
                <a:solidFill>
                  <a:srgbClr val="081013"/>
                </a:solidFill>
                <a:latin typeface="Mont SemiBold Italic" pitchFamily="34" charset="0"/>
                <a:ea typeface="Mont SemiBold Italic" pitchFamily="34" charset="-122"/>
                <a:cs typeface="Mont SemiBold Italic" pitchFamily="34" charset="-120"/>
              </a:rPr>
              <a:t>3th</a:t>
            </a:r>
            <a:r>
              <a:rPr lang="en-US" sz="4050" kern="0" spc="-150" dirty="0">
                <a:solidFill>
                  <a:srgbClr val="081013"/>
                </a:solidFill>
                <a:latin typeface="Mont Light" pitchFamily="34" charset="0"/>
                <a:ea typeface="Mont Light" pitchFamily="34" charset="-122"/>
                <a:cs typeface="Mont Light" pitchFamily="34" charset="-120"/>
              </a:rPr>
              <a:t> Generación</a:t>
            </a:r>
            <a:endParaRPr lang="en-US" sz="4050" dirty="0"/>
          </a:p>
        </p:txBody>
      </p:sp>
      <p:sp>
        <p:nvSpPr>
          <p:cNvPr id="35" name="Text 2"/>
          <p:cNvSpPr/>
          <p:nvPr/>
        </p:nvSpPr>
        <p:spPr>
          <a:xfrm>
            <a:off x="6400800" y="3876675"/>
            <a:ext cx="206692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Taximetro inteligente</a:t>
            </a:r>
            <a:endParaRPr lang="en-US" sz="2025" dirty="0">
              <a:latin typeface="Volkswagen Serial Light" panose="02000000000000000000" pitchFamily="2" charset="77"/>
            </a:endParaRPr>
          </a:p>
        </p:txBody>
      </p:sp>
      <p:sp>
        <p:nvSpPr>
          <p:cNvPr id="36" name="Text 3"/>
          <p:cNvSpPr/>
          <p:nvPr/>
        </p:nvSpPr>
        <p:spPr>
          <a:xfrm>
            <a:off x="13944600" y="1428750"/>
            <a:ext cx="1666875" cy="342900"/>
          </a:xfrm>
          <a:prstGeom prst="rect">
            <a:avLst/>
          </a:prstGeom>
          <a:noFill/>
          <a:ln/>
        </p:spPr>
        <p:txBody>
          <a:bodyPr wrap="square" lIns="0" tIns="0" rIns="0" bIns="0" rtlCol="0" anchor="t"/>
          <a:lstStyle/>
          <a:p>
            <a:pPr marL="0" indent="0" algn="l">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Botón de panico</a:t>
            </a:r>
            <a:endParaRPr lang="en-US" sz="2025" dirty="0">
              <a:latin typeface="Volkswagen Serial Light" panose="02000000000000000000" pitchFamily="2" charset="77"/>
            </a:endParaRPr>
          </a:p>
        </p:txBody>
      </p:sp>
      <p:sp>
        <p:nvSpPr>
          <p:cNvPr id="37" name="Text 4"/>
          <p:cNvSpPr/>
          <p:nvPr/>
        </p:nvSpPr>
        <p:spPr>
          <a:xfrm>
            <a:off x="15487650" y="2914650"/>
            <a:ext cx="166687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Speaker</a:t>
            </a:r>
            <a:endParaRPr lang="en-US" sz="2025" dirty="0">
              <a:latin typeface="Volkswagen Serial Light" panose="02000000000000000000" pitchFamily="2" charset="77"/>
            </a:endParaRPr>
          </a:p>
        </p:txBody>
      </p:sp>
      <p:sp>
        <p:nvSpPr>
          <p:cNvPr id="38" name="Text 5"/>
          <p:cNvSpPr/>
          <p:nvPr/>
        </p:nvSpPr>
        <p:spPr>
          <a:xfrm>
            <a:off x="16173450" y="4943475"/>
            <a:ext cx="166687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Micrófono</a:t>
            </a:r>
            <a:endParaRPr lang="en-US" sz="2025" dirty="0">
              <a:latin typeface="Volkswagen Serial Light" panose="02000000000000000000" pitchFamily="2" charset="77"/>
            </a:endParaRPr>
          </a:p>
        </p:txBody>
      </p:sp>
      <p:sp>
        <p:nvSpPr>
          <p:cNvPr id="39" name="Text 6"/>
          <p:cNvSpPr/>
          <p:nvPr/>
        </p:nvSpPr>
        <p:spPr>
          <a:xfrm>
            <a:off x="8496300" y="1476375"/>
            <a:ext cx="1609725" cy="619125"/>
          </a:xfrm>
          <a:prstGeom prst="rect">
            <a:avLst/>
          </a:prstGeom>
          <a:noFill/>
          <a:ln/>
        </p:spPr>
        <p:txBody>
          <a:bodyPr wrap="square" lIns="0" tIns="0" rIns="0" bIns="0" rtlCol="0" anchor="t"/>
          <a:lstStyle/>
          <a:p>
            <a:pPr marL="0" indent="0" algn="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Led visualizador del techo</a:t>
            </a:r>
            <a:endParaRPr lang="en-US" sz="2025" dirty="0">
              <a:latin typeface="Volkswagen Serial Light" panose="02000000000000000000" pitchFamily="2" charset="77"/>
            </a:endParaRPr>
          </a:p>
        </p:txBody>
      </p:sp>
      <p:sp>
        <p:nvSpPr>
          <p:cNvPr id="40" name="Text 7"/>
          <p:cNvSpPr/>
          <p:nvPr/>
        </p:nvSpPr>
        <p:spPr>
          <a:xfrm>
            <a:off x="6200775" y="6638925"/>
            <a:ext cx="1943100" cy="619125"/>
          </a:xfrm>
          <a:prstGeom prst="rect">
            <a:avLst/>
          </a:prstGeom>
          <a:noFill/>
          <a:ln/>
        </p:spPr>
        <p:txBody>
          <a:bodyPr wrap="square" lIns="0" tIns="0" rIns="0" bIns="0" rtlCol="0" anchor="t"/>
          <a:lstStyle/>
          <a:p>
            <a:pPr marL="0" indent="0" algn="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Contador de</a:t>
            </a:r>
            <a:br>
              <a:rPr>
                <a:latin typeface="Volkswagen Serial Light" panose="02000000000000000000" pitchFamily="2" charset="77"/>
              </a:rPr>
            </a:b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pulso con GPS</a:t>
            </a:r>
            <a:endParaRPr lang="en-US" sz="2025" dirty="0">
              <a:latin typeface="Volkswagen Serial Light" panose="02000000000000000000" pitchFamily="2" charset="77"/>
            </a:endParaRPr>
          </a:p>
        </p:txBody>
      </p:sp>
      <p:sp>
        <p:nvSpPr>
          <p:cNvPr id="41" name="Text 8"/>
          <p:cNvSpPr/>
          <p:nvPr/>
        </p:nvSpPr>
        <p:spPr>
          <a:xfrm>
            <a:off x="3876675" y="6638925"/>
            <a:ext cx="1457325" cy="619125"/>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Servidores en la nube</a:t>
            </a:r>
            <a:endParaRPr lang="en-US" sz="2025" dirty="0">
              <a:latin typeface="Volkswagen Serial Light" panose="02000000000000000000" pitchFamily="2" charset="77"/>
            </a:endParaRPr>
          </a:p>
        </p:txBody>
      </p:sp>
      <p:sp>
        <p:nvSpPr>
          <p:cNvPr id="42" name="Text 9"/>
          <p:cNvSpPr/>
          <p:nvPr/>
        </p:nvSpPr>
        <p:spPr>
          <a:xfrm>
            <a:off x="1476375" y="8296275"/>
            <a:ext cx="1724025" cy="619125"/>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Medium" pitchFamily="34" charset="0"/>
                <a:ea typeface="Volkswagen Serial Medium" pitchFamily="34" charset="-122"/>
                <a:cs typeface="Volkswagen Serial Medium" pitchFamily="34" charset="-120"/>
              </a:rPr>
              <a:t>Administrador</a:t>
            </a:r>
            <a:endParaRPr lang="en-US" sz="2025" dirty="0"/>
          </a:p>
        </p:txBody>
      </p:sp>
      <p:sp>
        <p:nvSpPr>
          <p:cNvPr id="44" name="Text 11"/>
          <p:cNvSpPr/>
          <p:nvPr/>
        </p:nvSpPr>
        <p:spPr>
          <a:xfrm>
            <a:off x="1485900" y="4924425"/>
            <a:ext cx="1724025" cy="409575"/>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Usuarios APP</a:t>
            </a:r>
            <a:endParaRPr lang="en-US" sz="2025" dirty="0">
              <a:latin typeface="Volkswagen Serial Light" panose="02000000000000000000" pitchFamily="2" charset="77"/>
            </a:endParaRPr>
          </a:p>
        </p:txBody>
      </p:sp>
      <p:sp>
        <p:nvSpPr>
          <p:cNvPr id="45" name="Text 12"/>
          <p:cNvSpPr/>
          <p:nvPr/>
        </p:nvSpPr>
        <p:spPr>
          <a:xfrm>
            <a:off x="8877300" y="8477250"/>
            <a:ext cx="1666875" cy="342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Video</a:t>
            </a:r>
            <a:br>
              <a:rPr>
                <a:latin typeface="Volkswagen Serial Light" panose="02000000000000000000" pitchFamily="2" charset="77"/>
              </a:rPr>
            </a:b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Streaming</a:t>
            </a:r>
            <a:endParaRPr lang="en-US" sz="2025" dirty="0">
              <a:latin typeface="Volkswagen Serial Light" panose="02000000000000000000" pitchFamily="2" charset="77"/>
            </a:endParaRPr>
          </a:p>
        </p:txBody>
      </p:sp>
      <p:sp>
        <p:nvSpPr>
          <p:cNvPr id="46" name="Text 13"/>
          <p:cNvSpPr/>
          <p:nvPr/>
        </p:nvSpPr>
        <p:spPr>
          <a:xfrm>
            <a:off x="14039850" y="8553450"/>
            <a:ext cx="1905000" cy="638175"/>
          </a:xfrm>
          <a:prstGeom prst="rect">
            <a:avLst/>
          </a:prstGeom>
          <a:noFill/>
          <a:ln/>
        </p:spPr>
        <p:txBody>
          <a:bodyPr wrap="square" lIns="0" tIns="0" rIns="0" bIns="0" rtlCol="0" anchor="t"/>
          <a:lstStyle/>
          <a:p>
            <a:pPr marL="0" indent="0" algn="l">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Control Biometrico</a:t>
            </a:r>
            <a:endParaRPr lang="en-US" sz="2025" dirty="0">
              <a:latin typeface="Volkswagen Serial Light" panose="02000000000000000000" pitchFamily="2" charset="77"/>
            </a:endParaRPr>
          </a:p>
        </p:txBody>
      </p:sp>
      <p:sp>
        <p:nvSpPr>
          <p:cNvPr id="47" name="Text 14"/>
          <p:cNvSpPr/>
          <p:nvPr/>
        </p:nvSpPr>
        <p:spPr>
          <a:xfrm>
            <a:off x="15887700" y="7143750"/>
            <a:ext cx="1752600" cy="638175"/>
          </a:xfrm>
          <a:prstGeom prst="rect">
            <a:avLst/>
          </a:prstGeom>
          <a:noFill/>
          <a:ln/>
        </p:spPr>
        <p:txBody>
          <a:bodyPr wrap="square" lIns="0" tIns="0" rIns="0" bIns="0" rtlCol="0" anchor="t"/>
          <a:lstStyle/>
          <a:p>
            <a:pPr marL="0" indent="0" algn="l">
              <a:lnSpc>
                <a:spcPts val="2400"/>
              </a:lnSpc>
              <a:buNone/>
            </a:pP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Sistema de</a:t>
            </a:r>
            <a:br>
              <a:rPr>
                <a:latin typeface="Volkswagen Serial Light" panose="02000000000000000000" pitchFamily="2" charset="77"/>
              </a:rPr>
            </a:br>
            <a:r>
              <a:rPr lang="en-US" sz="2025" dirty="0">
                <a:solidFill>
                  <a:srgbClr val="5A5A5A"/>
                </a:solidFill>
                <a:latin typeface="Volkswagen Serial Light" panose="02000000000000000000" pitchFamily="2" charset="77"/>
                <a:ea typeface="Volkswagen Serial Regular" pitchFamily="34" charset="-122"/>
                <a:cs typeface="Volkswagen Serial Regular" pitchFamily="34" charset="-120"/>
              </a:rPr>
              <a:t>contenido</a:t>
            </a:r>
            <a:endParaRPr lang="en-US" sz="2025" dirty="0">
              <a:latin typeface="Volkswagen Serial Light" panose="02000000000000000000" pitchFamily="2" charset="77"/>
            </a:endParaRPr>
          </a:p>
        </p:txBody>
      </p:sp>
      <p:pic>
        <p:nvPicPr>
          <p:cNvPr id="49" name="Imagen 48">
            <a:extLst>
              <a:ext uri="{FF2B5EF4-FFF2-40B4-BE49-F238E27FC236}">
                <a16:creationId xmlns:a16="http://schemas.microsoft.com/office/drawing/2014/main" id="{FD7DBBC0-CBE7-EFD5-D776-F426533C14AE}"/>
              </a:ext>
            </a:extLst>
          </p:cNvPr>
          <p:cNvPicPr>
            <a:picLocks noChangeAspect="1"/>
          </p:cNvPicPr>
          <p:nvPr/>
        </p:nvPicPr>
        <p:blipFill>
          <a:blip r:embed="rId45"/>
          <a:stretch>
            <a:fillRect/>
          </a:stretch>
        </p:blipFill>
        <p:spPr>
          <a:xfrm>
            <a:off x="8890110" y="3531572"/>
            <a:ext cx="6757966" cy="3471506"/>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383857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2975" y="4733925"/>
            <a:ext cx="619125" cy="619125"/>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2975" y="5667375"/>
            <a:ext cx="619125" cy="619125"/>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2975" y="6553200"/>
            <a:ext cx="619125" cy="619125"/>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2975" y="7534275"/>
            <a:ext cx="619125" cy="619125"/>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67300" y="4733925"/>
            <a:ext cx="619125" cy="619125"/>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2975" y="8486775"/>
            <a:ext cx="619125" cy="619125"/>
          </a:xfrm>
          <a:prstGeom prst="rect">
            <a:avLst/>
          </a:prstGeom>
        </p:spPr>
      </p:pic>
      <p:pic>
        <p:nvPicPr>
          <p:cNvPr id="9" name="Image 7"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67300" y="5667375"/>
            <a:ext cx="619125" cy="619125"/>
          </a:xfrm>
          <a:prstGeom prst="rect">
            <a:avLst/>
          </a:prstGeom>
        </p:spPr>
      </p:pic>
      <p:pic>
        <p:nvPicPr>
          <p:cNvPr id="10" name="Image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67300" y="6553200"/>
            <a:ext cx="619125" cy="619125"/>
          </a:xfrm>
          <a:prstGeom prst="rect">
            <a:avLst/>
          </a:prstGeom>
        </p:spPr>
      </p:pic>
      <p:pic>
        <p:nvPicPr>
          <p:cNvPr id="11" name="Image 9"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67300" y="7534275"/>
            <a:ext cx="619125" cy="619125"/>
          </a:xfrm>
          <a:prstGeom prst="rect">
            <a:avLst/>
          </a:prstGeom>
        </p:spPr>
      </p:pic>
      <p:pic>
        <p:nvPicPr>
          <p:cNvPr id="12" name="Image 10"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67300" y="8486775"/>
            <a:ext cx="619125" cy="619125"/>
          </a:xfrm>
          <a:prstGeom prst="rect">
            <a:avLst/>
          </a:prstGeom>
        </p:spPr>
      </p:pic>
      <p:pic>
        <p:nvPicPr>
          <p:cNvPr id="13" name="Image 11" descr="preencoded.png"/>
          <p:cNvPicPr>
            <a:picLocks noChangeAspect="1"/>
          </p:cNvPicPr>
          <p:nvPr/>
        </p:nvPicPr>
        <p:blipFill>
          <a:blip r:embed="rId6"/>
          <a:srcRect/>
          <a:stretch/>
        </p:blipFill>
        <p:spPr>
          <a:xfrm>
            <a:off x="8343900" y="2428875"/>
            <a:ext cx="9944100" cy="7858125"/>
          </a:xfrm>
          <a:prstGeom prst="rect">
            <a:avLst/>
          </a:prstGeom>
        </p:spPr>
      </p:pic>
      <p:sp>
        <p:nvSpPr>
          <p:cNvPr id="14" name="Text 0"/>
          <p:cNvSpPr/>
          <p:nvPr/>
        </p:nvSpPr>
        <p:spPr>
          <a:xfrm>
            <a:off x="1285875" y="2428875"/>
            <a:ext cx="9210675" cy="1038225"/>
          </a:xfrm>
          <a:prstGeom prst="rect">
            <a:avLst/>
          </a:prstGeom>
          <a:noFill/>
          <a:ln/>
        </p:spPr>
        <p:txBody>
          <a:bodyPr wrap="square" lIns="0" tIns="0" rIns="0" bIns="0" rtlCol="0" anchor="ctr"/>
          <a:lstStyle/>
          <a:p>
            <a:pPr marL="0" indent="0" algn="l">
              <a:lnSpc>
                <a:spcPts val="4500"/>
              </a:lnSpc>
              <a:buNone/>
            </a:pPr>
            <a:r>
              <a:rPr lang="en-US" sz="7125" b="1" kern="0" spc="-225" dirty="0">
                <a:solidFill>
                  <a:srgbClr val="FFFFFF"/>
                </a:solidFill>
                <a:latin typeface="Mont SemiBold" pitchFamily="2" charset="0"/>
                <a:ea typeface="Mont SemiBold Italic" pitchFamily="34" charset="-122"/>
                <a:cs typeface="Mont SemiBold Italic" pitchFamily="34" charset="-120"/>
              </a:rPr>
              <a:t>Administrativa</a:t>
            </a:r>
            <a:endParaRPr lang="en-US" sz="7125" b="1" dirty="0">
              <a:latin typeface="Mont SemiBold" pitchFamily="2" charset="0"/>
            </a:endParaRPr>
          </a:p>
        </p:txBody>
      </p:sp>
      <p:sp>
        <p:nvSpPr>
          <p:cNvPr id="15" name="Text 1"/>
          <p:cNvSpPr/>
          <p:nvPr/>
        </p:nvSpPr>
        <p:spPr>
          <a:xfrm>
            <a:off x="1285875" y="1752600"/>
            <a:ext cx="4848225" cy="923925"/>
          </a:xfrm>
          <a:prstGeom prst="rect">
            <a:avLst/>
          </a:prstGeom>
          <a:noFill/>
          <a:ln/>
        </p:spPr>
        <p:txBody>
          <a:bodyPr wrap="square" lIns="0" tIns="0" rIns="0" bIns="0" rtlCol="0" anchor="ctr"/>
          <a:lstStyle/>
          <a:p>
            <a:pPr marL="0" indent="0" algn="l">
              <a:lnSpc>
                <a:spcPts val="4500"/>
              </a:lnSpc>
              <a:buNone/>
            </a:pPr>
            <a:r>
              <a:rPr lang="en-US" sz="6000" kern="0" spc="-225" dirty="0">
                <a:solidFill>
                  <a:srgbClr val="FFFFFF"/>
                </a:solidFill>
                <a:latin typeface="Mont Light" pitchFamily="34" charset="0"/>
                <a:ea typeface="Mont Light" pitchFamily="34" charset="-122"/>
                <a:cs typeface="Mont Light" pitchFamily="34" charset="-120"/>
              </a:rPr>
              <a:t>Plataforma</a:t>
            </a:r>
            <a:endParaRPr lang="en-US" sz="6000" dirty="0"/>
          </a:p>
        </p:txBody>
      </p:sp>
      <p:sp>
        <p:nvSpPr>
          <p:cNvPr id="16" name="Text 2"/>
          <p:cNvSpPr/>
          <p:nvPr/>
        </p:nvSpPr>
        <p:spPr>
          <a:xfrm>
            <a:off x="1847850" y="4733925"/>
            <a:ext cx="2409825" cy="752475"/>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Gestión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documental</a:t>
            </a:r>
            <a:endParaRPr lang="en-US" sz="2625" dirty="0">
              <a:latin typeface="Volkswagen Serial Light" panose="02000000000000000000" pitchFamily="2" charset="77"/>
            </a:endParaRPr>
          </a:p>
        </p:txBody>
      </p:sp>
      <p:sp>
        <p:nvSpPr>
          <p:cNvPr id="17" name="Text 3"/>
          <p:cNvSpPr/>
          <p:nvPr/>
        </p:nvSpPr>
        <p:spPr>
          <a:xfrm>
            <a:off x="1847850" y="5667375"/>
            <a:ext cx="3838575" cy="828675"/>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Control de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recorridos</a:t>
            </a:r>
            <a:endParaRPr lang="en-US" sz="2625" dirty="0">
              <a:latin typeface="Volkswagen Serial Light" panose="02000000000000000000" pitchFamily="2" charset="77"/>
            </a:endParaRPr>
          </a:p>
        </p:txBody>
      </p:sp>
      <p:sp>
        <p:nvSpPr>
          <p:cNvPr id="18" name="Text 4"/>
          <p:cNvSpPr/>
          <p:nvPr/>
        </p:nvSpPr>
        <p:spPr>
          <a:xfrm>
            <a:off x="1847850" y="7534275"/>
            <a:ext cx="2238375"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Alertas en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la vía</a:t>
            </a:r>
            <a:endParaRPr lang="en-US" sz="2625" dirty="0">
              <a:latin typeface="Volkswagen Serial Light" panose="02000000000000000000" pitchFamily="2" charset="77"/>
            </a:endParaRPr>
          </a:p>
        </p:txBody>
      </p:sp>
      <p:sp>
        <p:nvSpPr>
          <p:cNvPr id="19" name="Text 5"/>
          <p:cNvSpPr/>
          <p:nvPr/>
        </p:nvSpPr>
        <p:spPr>
          <a:xfrm>
            <a:off x="5905500" y="5848350"/>
            <a:ext cx="1685925" cy="523875"/>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Cuadrantes</a:t>
            </a:r>
            <a:endParaRPr lang="en-US" sz="2625" dirty="0">
              <a:latin typeface="Volkswagen Serial Light" panose="02000000000000000000" pitchFamily="2" charset="77"/>
            </a:endParaRPr>
          </a:p>
        </p:txBody>
      </p:sp>
      <p:sp>
        <p:nvSpPr>
          <p:cNvPr id="20" name="Text 6"/>
          <p:cNvSpPr/>
          <p:nvPr/>
        </p:nvSpPr>
        <p:spPr>
          <a:xfrm>
            <a:off x="1847850" y="6553200"/>
            <a:ext cx="3495675" cy="828675"/>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Control de tarifas y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medios de pago</a:t>
            </a:r>
            <a:endParaRPr lang="en-US" sz="2625" dirty="0">
              <a:latin typeface="Volkswagen Serial Light" panose="02000000000000000000" pitchFamily="2" charset="77"/>
            </a:endParaRPr>
          </a:p>
        </p:txBody>
      </p:sp>
      <p:sp>
        <p:nvSpPr>
          <p:cNvPr id="21" name="Text 7"/>
          <p:cNvSpPr/>
          <p:nvPr/>
        </p:nvSpPr>
        <p:spPr>
          <a:xfrm>
            <a:off x="1847850" y="8610600"/>
            <a:ext cx="3838575" cy="600075"/>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Pico y placa</a:t>
            </a:r>
            <a:endParaRPr lang="en-US" sz="2625" dirty="0">
              <a:latin typeface="Volkswagen Serial Light" panose="02000000000000000000" pitchFamily="2" charset="77"/>
            </a:endParaRPr>
          </a:p>
        </p:txBody>
      </p:sp>
      <p:sp>
        <p:nvSpPr>
          <p:cNvPr id="22" name="Text 8"/>
          <p:cNvSpPr/>
          <p:nvPr/>
        </p:nvSpPr>
        <p:spPr>
          <a:xfrm>
            <a:off x="5905500" y="6724650"/>
            <a:ext cx="1314450" cy="371475"/>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Alertas</a:t>
            </a:r>
            <a:endParaRPr lang="en-US" sz="2625" dirty="0">
              <a:latin typeface="Volkswagen Serial Light" panose="02000000000000000000" pitchFamily="2" charset="77"/>
            </a:endParaRPr>
          </a:p>
        </p:txBody>
      </p:sp>
      <p:sp>
        <p:nvSpPr>
          <p:cNvPr id="23" name="Text 9"/>
          <p:cNvSpPr/>
          <p:nvPr/>
        </p:nvSpPr>
        <p:spPr>
          <a:xfrm>
            <a:off x="5905500" y="4733925"/>
            <a:ext cx="2438400" cy="8191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Validación de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documentos</a:t>
            </a:r>
            <a:endParaRPr lang="en-US" sz="2625" dirty="0">
              <a:latin typeface="Volkswagen Serial Light" panose="02000000000000000000" pitchFamily="2" charset="77"/>
            </a:endParaRPr>
          </a:p>
        </p:txBody>
      </p:sp>
      <p:sp>
        <p:nvSpPr>
          <p:cNvPr id="24" name="Text 10"/>
          <p:cNvSpPr/>
          <p:nvPr/>
        </p:nvSpPr>
        <p:spPr>
          <a:xfrm>
            <a:off x="5905500" y="7648575"/>
            <a:ext cx="1495425" cy="4381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Historial</a:t>
            </a:r>
            <a:endParaRPr lang="en-US" sz="2625" dirty="0">
              <a:latin typeface="Volkswagen Serial Light" panose="02000000000000000000" pitchFamily="2" charset="77"/>
            </a:endParaRPr>
          </a:p>
        </p:txBody>
      </p:sp>
      <p:sp>
        <p:nvSpPr>
          <p:cNvPr id="25" name="Text 11"/>
          <p:cNvSpPr/>
          <p:nvPr/>
        </p:nvSpPr>
        <p:spPr>
          <a:xfrm>
            <a:off x="5905500" y="8601075"/>
            <a:ext cx="1838325" cy="38100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Estadísticas</a:t>
            </a:r>
            <a:endParaRPr lang="en-US" sz="2625" dirty="0">
              <a:latin typeface="Volkswagen Serial Light" panose="02000000000000000000" pitchFamily="2" charset="77"/>
            </a:endParaRPr>
          </a:p>
        </p:txBody>
      </p:sp>
      <p:pic>
        <p:nvPicPr>
          <p:cNvPr id="26" name="Image 3" descr="preencoded.png">
            <a:extLst>
              <a:ext uri="{FF2B5EF4-FFF2-40B4-BE49-F238E27FC236}">
                <a16:creationId xmlns:a16="http://schemas.microsoft.com/office/drawing/2014/main" id="{C293383A-2C08-81F1-D559-C5E9E841AB19}"/>
              </a:ext>
            </a:extLst>
          </p:cNvPr>
          <p:cNvPicPr>
            <a:picLocks noChangeAspect="1"/>
          </p:cNvPicPr>
          <p:nvPr/>
        </p:nvPicPr>
        <p:blipFill>
          <a:blip r:embed="rId7"/>
          <a:srcRect/>
          <a:stretch/>
        </p:blipFill>
        <p:spPr>
          <a:xfrm>
            <a:off x="1285875" y="246923"/>
            <a:ext cx="3076575" cy="1167540"/>
          </a:xfrm>
          <a:prstGeom prst="rect">
            <a:avLst/>
          </a:prstGeom>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383857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4425" y="4524375"/>
            <a:ext cx="619125" cy="619125"/>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4425" y="5476875"/>
            <a:ext cx="619125" cy="619125"/>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3950" y="6591300"/>
            <a:ext cx="619125" cy="619125"/>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3950" y="7581900"/>
            <a:ext cx="619125" cy="619125"/>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34050" y="4619625"/>
            <a:ext cx="619125" cy="619125"/>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3950" y="8601075"/>
            <a:ext cx="619125" cy="619125"/>
          </a:xfrm>
          <a:prstGeom prst="rect">
            <a:avLst/>
          </a:prstGeom>
        </p:spPr>
      </p:pic>
      <p:pic>
        <p:nvPicPr>
          <p:cNvPr id="9" name="Image 7"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34050" y="5791200"/>
            <a:ext cx="619125" cy="619125"/>
          </a:xfrm>
          <a:prstGeom prst="rect">
            <a:avLst/>
          </a:prstGeom>
        </p:spPr>
      </p:pic>
      <p:pic>
        <p:nvPicPr>
          <p:cNvPr id="10" name="Image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34050" y="6896100"/>
            <a:ext cx="619125" cy="619125"/>
          </a:xfrm>
          <a:prstGeom prst="rect">
            <a:avLst/>
          </a:prstGeom>
        </p:spPr>
      </p:pic>
      <p:pic>
        <p:nvPicPr>
          <p:cNvPr id="11" name="Image 9"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34050" y="8001000"/>
            <a:ext cx="619125" cy="619125"/>
          </a:xfrm>
          <a:prstGeom prst="rect">
            <a:avLst/>
          </a:prstGeom>
        </p:spPr>
      </p:pic>
      <p:pic>
        <p:nvPicPr>
          <p:cNvPr id="12" name="Image 10" descr="preencoded.png"/>
          <p:cNvPicPr>
            <a:picLocks noChangeAspect="1"/>
          </p:cNvPicPr>
          <p:nvPr/>
        </p:nvPicPr>
        <p:blipFill>
          <a:blip r:embed="rId6"/>
          <a:srcRect/>
          <a:stretch/>
        </p:blipFill>
        <p:spPr>
          <a:xfrm>
            <a:off x="9865614" y="1609725"/>
            <a:ext cx="5514975" cy="8677275"/>
          </a:xfrm>
          <a:prstGeom prst="rect">
            <a:avLst/>
          </a:prstGeom>
        </p:spPr>
      </p:pic>
      <p:pic>
        <p:nvPicPr>
          <p:cNvPr id="13" name="Image 11" descr="preencoded.png"/>
          <p:cNvPicPr>
            <a:picLocks noChangeAspect="1"/>
          </p:cNvPicPr>
          <p:nvPr/>
        </p:nvPicPr>
        <p:blipFill>
          <a:blip r:embed="rId7"/>
          <a:srcRect/>
          <a:stretch/>
        </p:blipFill>
        <p:spPr>
          <a:xfrm>
            <a:off x="12915900" y="771525"/>
            <a:ext cx="5581650" cy="9515475"/>
          </a:xfrm>
          <a:prstGeom prst="rect">
            <a:avLst/>
          </a:prstGeom>
        </p:spPr>
      </p:pic>
      <p:sp>
        <p:nvSpPr>
          <p:cNvPr id="14" name="Text 0"/>
          <p:cNvSpPr/>
          <p:nvPr/>
        </p:nvSpPr>
        <p:spPr>
          <a:xfrm>
            <a:off x="1291780" y="2450852"/>
            <a:ext cx="9210675" cy="1038225"/>
          </a:xfrm>
          <a:prstGeom prst="rect">
            <a:avLst/>
          </a:prstGeom>
          <a:noFill/>
          <a:ln/>
        </p:spPr>
        <p:txBody>
          <a:bodyPr wrap="square" lIns="0" tIns="0" rIns="0" bIns="0" rtlCol="0" anchor="ctr"/>
          <a:lstStyle/>
          <a:p>
            <a:pPr marL="0" indent="0" algn="l">
              <a:lnSpc>
                <a:spcPts val="4500"/>
              </a:lnSpc>
              <a:buNone/>
            </a:pPr>
            <a:r>
              <a:rPr lang="en-US" sz="7125" b="1" kern="0" spc="-225" dirty="0">
                <a:solidFill>
                  <a:srgbClr val="FFFFFF"/>
                </a:solidFill>
                <a:latin typeface="Mont SemiBold" pitchFamily="2" charset="0"/>
                <a:ea typeface="Mont SemiBold Italic" pitchFamily="34" charset="-122"/>
                <a:cs typeface="Mont SemiBold Italic" pitchFamily="34" charset="-120"/>
              </a:rPr>
              <a:t>Autoridades</a:t>
            </a:r>
            <a:endParaRPr lang="en-US" sz="7125" b="1" dirty="0">
              <a:latin typeface="Mont SemiBold" pitchFamily="2" charset="0"/>
            </a:endParaRPr>
          </a:p>
        </p:txBody>
      </p:sp>
      <p:sp>
        <p:nvSpPr>
          <p:cNvPr id="15" name="Text 1"/>
          <p:cNvSpPr/>
          <p:nvPr/>
        </p:nvSpPr>
        <p:spPr>
          <a:xfrm>
            <a:off x="1291780" y="1774577"/>
            <a:ext cx="4848225" cy="923925"/>
          </a:xfrm>
          <a:prstGeom prst="rect">
            <a:avLst/>
          </a:prstGeom>
          <a:noFill/>
          <a:ln/>
        </p:spPr>
        <p:txBody>
          <a:bodyPr wrap="square" lIns="0" tIns="0" rIns="0" bIns="0" rtlCol="0" anchor="ctr"/>
          <a:lstStyle/>
          <a:p>
            <a:pPr marL="0" indent="0" algn="l">
              <a:lnSpc>
                <a:spcPts val="4500"/>
              </a:lnSpc>
              <a:buNone/>
            </a:pPr>
            <a:r>
              <a:rPr lang="en-US" sz="6000" kern="0" spc="-225" dirty="0">
                <a:solidFill>
                  <a:srgbClr val="FFFFFF"/>
                </a:solidFill>
                <a:latin typeface="Mont Light" pitchFamily="34" charset="0"/>
                <a:ea typeface="Mont Light" pitchFamily="34" charset="-122"/>
                <a:cs typeface="Mont Light" pitchFamily="34" charset="-120"/>
              </a:rPr>
              <a:t>App</a:t>
            </a:r>
            <a:endParaRPr lang="en-US" sz="6000" dirty="0"/>
          </a:p>
        </p:txBody>
      </p:sp>
      <p:sp>
        <p:nvSpPr>
          <p:cNvPr id="16" name="Text 2"/>
          <p:cNvSpPr/>
          <p:nvPr/>
        </p:nvSpPr>
        <p:spPr>
          <a:xfrm>
            <a:off x="2028825" y="4581525"/>
            <a:ext cx="2828925" cy="752475"/>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Recepción de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diferentes alertas</a:t>
            </a:r>
            <a:endParaRPr lang="en-US" sz="2625" dirty="0">
              <a:latin typeface="Volkswagen Serial Light" panose="02000000000000000000" pitchFamily="2" charset="77"/>
            </a:endParaRPr>
          </a:p>
        </p:txBody>
      </p:sp>
      <p:sp>
        <p:nvSpPr>
          <p:cNvPr id="17" name="Text 3"/>
          <p:cNvSpPr/>
          <p:nvPr/>
        </p:nvSpPr>
        <p:spPr>
          <a:xfrm>
            <a:off x="2028825" y="5438775"/>
            <a:ext cx="3009900" cy="828675"/>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Recibir notificación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de estado de documentos</a:t>
            </a:r>
            <a:endParaRPr lang="en-US" sz="2625" dirty="0">
              <a:latin typeface="Volkswagen Serial Light" panose="02000000000000000000" pitchFamily="2" charset="77"/>
            </a:endParaRPr>
          </a:p>
        </p:txBody>
      </p:sp>
      <p:sp>
        <p:nvSpPr>
          <p:cNvPr id="18" name="Text 4"/>
          <p:cNvSpPr/>
          <p:nvPr/>
        </p:nvSpPr>
        <p:spPr>
          <a:xfrm>
            <a:off x="2028825" y="7639050"/>
            <a:ext cx="2238375"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Vencimiento de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documentos</a:t>
            </a:r>
            <a:endParaRPr lang="en-US" sz="2625" dirty="0">
              <a:latin typeface="Volkswagen Serial Light" panose="02000000000000000000" pitchFamily="2" charset="77"/>
            </a:endParaRPr>
          </a:p>
        </p:txBody>
      </p:sp>
      <p:sp>
        <p:nvSpPr>
          <p:cNvPr id="19" name="Text 5"/>
          <p:cNvSpPr/>
          <p:nvPr/>
        </p:nvSpPr>
        <p:spPr>
          <a:xfrm>
            <a:off x="6572250" y="5791200"/>
            <a:ext cx="3209925" cy="942975"/>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Perfiles de los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conductores autorizados</a:t>
            </a:r>
            <a:endParaRPr lang="en-US" sz="2625" dirty="0">
              <a:latin typeface="Volkswagen Serial Light" panose="02000000000000000000" pitchFamily="2" charset="77"/>
            </a:endParaRPr>
          </a:p>
        </p:txBody>
      </p:sp>
      <p:sp>
        <p:nvSpPr>
          <p:cNvPr id="20" name="Text 6"/>
          <p:cNvSpPr/>
          <p:nvPr/>
        </p:nvSpPr>
        <p:spPr>
          <a:xfrm>
            <a:off x="2028825" y="6648450"/>
            <a:ext cx="3495675" cy="828675"/>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Consultar información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de vehículos</a:t>
            </a:r>
            <a:endParaRPr lang="en-US" sz="2625" dirty="0">
              <a:latin typeface="Volkswagen Serial Light" panose="02000000000000000000" pitchFamily="2" charset="77"/>
            </a:endParaRPr>
          </a:p>
        </p:txBody>
      </p:sp>
      <p:sp>
        <p:nvSpPr>
          <p:cNvPr id="21" name="Text 7"/>
          <p:cNvSpPr/>
          <p:nvPr/>
        </p:nvSpPr>
        <p:spPr>
          <a:xfrm>
            <a:off x="2028825" y="8582025"/>
            <a:ext cx="2828925" cy="91440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Estado de la tarjeta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 operación y control</a:t>
            </a:r>
            <a:endParaRPr lang="en-US" sz="2625" dirty="0">
              <a:latin typeface="Volkswagen Serial Light" panose="02000000000000000000" pitchFamily="2" charset="77"/>
            </a:endParaRPr>
          </a:p>
        </p:txBody>
      </p:sp>
      <p:sp>
        <p:nvSpPr>
          <p:cNvPr id="22" name="Text 8"/>
          <p:cNvSpPr/>
          <p:nvPr/>
        </p:nvSpPr>
        <p:spPr>
          <a:xfrm>
            <a:off x="6572250" y="7067550"/>
            <a:ext cx="2428875" cy="371475"/>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Generar informes</a:t>
            </a:r>
            <a:endParaRPr lang="en-US" sz="2625" dirty="0">
              <a:latin typeface="Volkswagen Serial Light" panose="02000000000000000000" pitchFamily="2" charset="77"/>
            </a:endParaRPr>
          </a:p>
        </p:txBody>
      </p:sp>
      <p:sp>
        <p:nvSpPr>
          <p:cNvPr id="23" name="Text 9"/>
          <p:cNvSpPr/>
          <p:nvPr/>
        </p:nvSpPr>
        <p:spPr>
          <a:xfrm>
            <a:off x="6572250" y="4514850"/>
            <a:ext cx="2524125" cy="8191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Validar estado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del taxímetro en tiempo real</a:t>
            </a:r>
            <a:endParaRPr lang="en-US" sz="2625" dirty="0">
              <a:latin typeface="Volkswagen Serial Light" panose="02000000000000000000" pitchFamily="2" charset="77"/>
            </a:endParaRPr>
          </a:p>
        </p:txBody>
      </p:sp>
      <p:sp>
        <p:nvSpPr>
          <p:cNvPr id="24" name="Text 10"/>
          <p:cNvSpPr/>
          <p:nvPr/>
        </p:nvSpPr>
        <p:spPr>
          <a:xfrm>
            <a:off x="6572250" y="8115300"/>
            <a:ext cx="2524125" cy="9715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Generar reportes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al centro de control</a:t>
            </a:r>
            <a:endParaRPr lang="en-US" sz="2625" dirty="0">
              <a:latin typeface="Volkswagen Serial Light" panose="02000000000000000000" pitchFamily="2" charset="77"/>
            </a:endParaRPr>
          </a:p>
        </p:txBody>
      </p:sp>
      <p:pic>
        <p:nvPicPr>
          <p:cNvPr id="25" name="Image 3" descr="preencoded.png">
            <a:extLst>
              <a:ext uri="{FF2B5EF4-FFF2-40B4-BE49-F238E27FC236}">
                <a16:creationId xmlns:a16="http://schemas.microsoft.com/office/drawing/2014/main" id="{1044ECAF-EEC0-023D-49EE-62986167693A}"/>
              </a:ext>
            </a:extLst>
          </p:cNvPr>
          <p:cNvPicPr>
            <a:picLocks noChangeAspect="1"/>
          </p:cNvPicPr>
          <p:nvPr/>
        </p:nvPicPr>
        <p:blipFill>
          <a:blip r:embed="rId8"/>
          <a:srcRect/>
          <a:stretch/>
        </p:blipFill>
        <p:spPr>
          <a:xfrm>
            <a:off x="1190625" y="245977"/>
            <a:ext cx="3076575" cy="1167540"/>
          </a:xfrm>
          <a:prstGeom prst="rect">
            <a:avLst/>
          </a:prstGeom>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383857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04925" y="4933950"/>
            <a:ext cx="619125" cy="619125"/>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04925" y="5705475"/>
            <a:ext cx="619125" cy="619125"/>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14450" y="6477000"/>
            <a:ext cx="619125" cy="619125"/>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14450" y="8201025"/>
            <a:ext cx="619125" cy="619125"/>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14450" y="7334250"/>
            <a:ext cx="619125" cy="619125"/>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48200" y="4933950"/>
            <a:ext cx="619125" cy="619125"/>
          </a:xfrm>
          <a:prstGeom prst="rect">
            <a:avLst/>
          </a:prstGeom>
        </p:spPr>
      </p:pic>
      <p:pic>
        <p:nvPicPr>
          <p:cNvPr id="9" name="Image 7"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48200" y="5705475"/>
            <a:ext cx="619125" cy="619125"/>
          </a:xfrm>
          <a:prstGeom prst="rect">
            <a:avLst/>
          </a:prstGeom>
        </p:spPr>
      </p:pic>
      <p:pic>
        <p:nvPicPr>
          <p:cNvPr id="10" name="Image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48200" y="6638925"/>
            <a:ext cx="619125" cy="619125"/>
          </a:xfrm>
          <a:prstGeom prst="rect">
            <a:avLst/>
          </a:prstGeom>
        </p:spPr>
      </p:pic>
      <p:pic>
        <p:nvPicPr>
          <p:cNvPr id="11" name="Image 9" descr="preencoded.png"/>
          <p:cNvPicPr>
            <a:picLocks noChangeAspect="1"/>
          </p:cNvPicPr>
          <p:nvPr/>
        </p:nvPicPr>
        <p:blipFill>
          <a:blip r:embed="rId6"/>
          <a:srcRect/>
          <a:stretch/>
        </p:blipFill>
        <p:spPr>
          <a:xfrm>
            <a:off x="9144000" y="1728788"/>
            <a:ext cx="9182100" cy="5381625"/>
          </a:xfrm>
          <a:prstGeom prst="rect">
            <a:avLst/>
          </a:prstGeom>
        </p:spPr>
      </p:pic>
      <p:pic>
        <p:nvPicPr>
          <p:cNvPr id="12" name="Image 10" descr="preencoded.png"/>
          <p:cNvPicPr>
            <a:picLocks noChangeAspect="1"/>
          </p:cNvPicPr>
          <p:nvPr/>
        </p:nvPicPr>
        <p:blipFill>
          <a:blip r:embed="rId7"/>
          <a:srcRect/>
          <a:stretch/>
        </p:blipFill>
        <p:spPr>
          <a:xfrm>
            <a:off x="8414004" y="2894076"/>
            <a:ext cx="3808855" cy="6557290"/>
          </a:xfrm>
          <a:prstGeom prst="rect">
            <a:avLst/>
          </a:prstGeom>
        </p:spPr>
      </p:pic>
      <p:sp>
        <p:nvSpPr>
          <p:cNvPr id="13" name="Text 0"/>
          <p:cNvSpPr/>
          <p:nvPr/>
        </p:nvSpPr>
        <p:spPr>
          <a:xfrm>
            <a:off x="1285875" y="2451403"/>
            <a:ext cx="9210675" cy="1038225"/>
          </a:xfrm>
          <a:prstGeom prst="rect">
            <a:avLst/>
          </a:prstGeom>
          <a:noFill/>
          <a:ln/>
        </p:spPr>
        <p:txBody>
          <a:bodyPr wrap="square" lIns="0" tIns="0" rIns="0" bIns="0" rtlCol="0" anchor="ctr"/>
          <a:lstStyle/>
          <a:p>
            <a:pPr marL="0" indent="0" algn="l">
              <a:lnSpc>
                <a:spcPts val="4500"/>
              </a:lnSpc>
              <a:buNone/>
            </a:pPr>
            <a:r>
              <a:rPr lang="en-US" sz="7125" b="1" kern="0" spc="-225" dirty="0">
                <a:solidFill>
                  <a:srgbClr val="FFFFFF"/>
                </a:solidFill>
                <a:latin typeface="Mont SemiBold" pitchFamily="2" charset="0"/>
                <a:ea typeface="Mont SemiBold Italic" pitchFamily="34" charset="-122"/>
                <a:cs typeface="Mont SemiBold Italic" pitchFamily="34" charset="-120"/>
              </a:rPr>
              <a:t>Recaudos</a:t>
            </a:r>
            <a:endParaRPr lang="en-US" sz="7125" b="1" dirty="0">
              <a:latin typeface="Mont SemiBold" pitchFamily="2" charset="0"/>
            </a:endParaRPr>
          </a:p>
        </p:txBody>
      </p:sp>
      <p:sp>
        <p:nvSpPr>
          <p:cNvPr id="14" name="Text 1"/>
          <p:cNvSpPr/>
          <p:nvPr/>
        </p:nvSpPr>
        <p:spPr>
          <a:xfrm>
            <a:off x="1285875" y="1775128"/>
            <a:ext cx="4848225" cy="923925"/>
          </a:xfrm>
          <a:prstGeom prst="rect">
            <a:avLst/>
          </a:prstGeom>
          <a:noFill/>
          <a:ln/>
        </p:spPr>
        <p:txBody>
          <a:bodyPr wrap="square" lIns="0" tIns="0" rIns="0" bIns="0" rtlCol="0" anchor="ctr"/>
          <a:lstStyle/>
          <a:p>
            <a:pPr marL="0" indent="0" algn="l">
              <a:lnSpc>
                <a:spcPts val="4500"/>
              </a:lnSpc>
              <a:buNone/>
            </a:pPr>
            <a:r>
              <a:rPr lang="en-US" sz="6000" kern="0" spc="-225" dirty="0">
                <a:solidFill>
                  <a:srgbClr val="FFFFFF"/>
                </a:solidFill>
                <a:latin typeface="Mont Light" pitchFamily="34" charset="0"/>
                <a:ea typeface="Mont Light" pitchFamily="34" charset="-122"/>
                <a:cs typeface="Mont Light" pitchFamily="34" charset="-120"/>
              </a:rPr>
              <a:t>Sistema de</a:t>
            </a:r>
            <a:endParaRPr lang="en-US" sz="6000" dirty="0"/>
          </a:p>
        </p:txBody>
      </p:sp>
      <p:sp>
        <p:nvSpPr>
          <p:cNvPr id="15" name="Text 2"/>
          <p:cNvSpPr/>
          <p:nvPr/>
        </p:nvSpPr>
        <p:spPr>
          <a:xfrm>
            <a:off x="2219325" y="5000625"/>
            <a:ext cx="2066925" cy="552450"/>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Pagos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electrónicos</a:t>
            </a:r>
            <a:endParaRPr lang="en-US" sz="2625" dirty="0">
              <a:latin typeface="Volkswagen Serial Light" panose="02000000000000000000" pitchFamily="2" charset="77"/>
            </a:endParaRPr>
          </a:p>
        </p:txBody>
      </p:sp>
      <p:sp>
        <p:nvSpPr>
          <p:cNvPr id="16" name="Text 3"/>
          <p:cNvSpPr/>
          <p:nvPr/>
        </p:nvSpPr>
        <p:spPr>
          <a:xfrm>
            <a:off x="2219325" y="5886450"/>
            <a:ext cx="3009900" cy="381000"/>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Micro pagos</a:t>
            </a:r>
            <a:endParaRPr lang="en-US" sz="2625" dirty="0">
              <a:latin typeface="Volkswagen Serial Light" panose="02000000000000000000" pitchFamily="2" charset="77"/>
            </a:endParaRPr>
          </a:p>
        </p:txBody>
      </p:sp>
      <p:sp>
        <p:nvSpPr>
          <p:cNvPr id="17" name="Text 4"/>
          <p:cNvSpPr/>
          <p:nvPr/>
        </p:nvSpPr>
        <p:spPr>
          <a:xfrm>
            <a:off x="2219325" y="7391400"/>
            <a:ext cx="2238375"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Informes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gerenciales</a:t>
            </a:r>
            <a:endParaRPr lang="en-US" sz="2625" dirty="0">
              <a:latin typeface="Volkswagen Serial Light" panose="02000000000000000000" pitchFamily="2" charset="77"/>
            </a:endParaRPr>
          </a:p>
        </p:txBody>
      </p:sp>
      <p:sp>
        <p:nvSpPr>
          <p:cNvPr id="18" name="Text 5"/>
          <p:cNvSpPr/>
          <p:nvPr/>
        </p:nvSpPr>
        <p:spPr>
          <a:xfrm>
            <a:off x="2219325" y="8258175"/>
            <a:ext cx="2238375"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Estados de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cartera</a:t>
            </a:r>
            <a:endParaRPr lang="en-US" sz="2625" dirty="0">
              <a:latin typeface="Volkswagen Serial Light" panose="02000000000000000000" pitchFamily="2" charset="77"/>
            </a:endParaRPr>
          </a:p>
        </p:txBody>
      </p:sp>
      <p:sp>
        <p:nvSpPr>
          <p:cNvPr id="19" name="Text 6"/>
          <p:cNvSpPr/>
          <p:nvPr/>
        </p:nvSpPr>
        <p:spPr>
          <a:xfrm>
            <a:off x="5486400" y="4933950"/>
            <a:ext cx="2238375"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Recordatorios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automáticos</a:t>
            </a:r>
            <a:endParaRPr lang="en-US" sz="2625" dirty="0">
              <a:latin typeface="Volkswagen Serial Light" panose="02000000000000000000" pitchFamily="2" charset="77"/>
            </a:endParaRPr>
          </a:p>
        </p:txBody>
      </p:sp>
      <p:sp>
        <p:nvSpPr>
          <p:cNvPr id="20" name="Text 7"/>
          <p:cNvSpPr/>
          <p:nvPr/>
        </p:nvSpPr>
        <p:spPr>
          <a:xfrm>
            <a:off x="5486400" y="5734050"/>
            <a:ext cx="2413254"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Bloqueos por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mora</a:t>
            </a:r>
            <a:endParaRPr lang="en-US" sz="2625" dirty="0">
              <a:latin typeface="Volkswagen Serial Light" panose="02000000000000000000" pitchFamily="2" charset="77"/>
            </a:endParaRPr>
          </a:p>
        </p:txBody>
      </p:sp>
      <p:sp>
        <p:nvSpPr>
          <p:cNvPr id="21" name="Text 8"/>
          <p:cNvSpPr/>
          <p:nvPr/>
        </p:nvSpPr>
        <p:spPr>
          <a:xfrm>
            <a:off x="5486400" y="6638925"/>
            <a:ext cx="3067050"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Parametrización de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micro créditos del servicio</a:t>
            </a:r>
            <a:endParaRPr lang="en-US" sz="2625" dirty="0">
              <a:latin typeface="Volkswagen Serial Light" panose="02000000000000000000" pitchFamily="2" charset="77"/>
            </a:endParaRPr>
          </a:p>
        </p:txBody>
      </p:sp>
      <p:sp>
        <p:nvSpPr>
          <p:cNvPr id="22" name="Text 9"/>
          <p:cNvSpPr/>
          <p:nvPr/>
        </p:nvSpPr>
        <p:spPr>
          <a:xfrm>
            <a:off x="2219325" y="6534150"/>
            <a:ext cx="3495675" cy="828675"/>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Control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de cartera</a:t>
            </a:r>
            <a:endParaRPr lang="en-US" sz="2625" dirty="0">
              <a:latin typeface="Volkswagen Serial Light" panose="02000000000000000000" pitchFamily="2" charset="77"/>
            </a:endParaRPr>
          </a:p>
        </p:txBody>
      </p:sp>
      <p:pic>
        <p:nvPicPr>
          <p:cNvPr id="23" name="Image 3" descr="preencoded.png">
            <a:extLst>
              <a:ext uri="{FF2B5EF4-FFF2-40B4-BE49-F238E27FC236}">
                <a16:creationId xmlns:a16="http://schemas.microsoft.com/office/drawing/2014/main" id="{16A3734B-DEDD-1FF3-6B6E-9CD8C4203404}"/>
              </a:ext>
            </a:extLst>
          </p:cNvPr>
          <p:cNvPicPr>
            <a:picLocks noChangeAspect="1"/>
          </p:cNvPicPr>
          <p:nvPr/>
        </p:nvPicPr>
        <p:blipFill>
          <a:blip r:embed="rId8"/>
          <a:srcRect/>
          <a:stretch/>
        </p:blipFill>
        <p:spPr>
          <a:xfrm>
            <a:off x="1285875" y="133350"/>
            <a:ext cx="3076575" cy="1167540"/>
          </a:xfrm>
          <a:prstGeom prst="rect">
            <a:avLst/>
          </a:prstGeom>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3838575"/>
          </a:xfrm>
          <a:prstGeom prst="rect">
            <a:avLst/>
          </a:prstGeom>
        </p:spPr>
      </p:pic>
      <p:pic>
        <p:nvPicPr>
          <p:cNvPr id="3" name="Image 1" descr="preencoded.png"/>
          <p:cNvPicPr>
            <a:picLocks noChangeAspect="1"/>
          </p:cNvPicPr>
          <p:nvPr/>
        </p:nvPicPr>
        <p:blipFill>
          <a:blip r:embed="rId4"/>
          <a:srcRect/>
          <a:stretch/>
        </p:blipFill>
        <p:spPr>
          <a:xfrm>
            <a:off x="11163300" y="3048000"/>
            <a:ext cx="4181475" cy="7219950"/>
          </a:xfrm>
          <a:prstGeom prst="rect">
            <a:avLst/>
          </a:prstGeom>
        </p:spPr>
      </p:pic>
      <p:pic>
        <p:nvPicPr>
          <p:cNvPr id="4" name="Image 2" descr="preencoded.png"/>
          <p:cNvPicPr>
            <a:picLocks noChangeAspect="1"/>
          </p:cNvPicPr>
          <p:nvPr/>
        </p:nvPicPr>
        <p:blipFill>
          <a:blip r:embed="rId5"/>
          <a:srcRect/>
          <a:stretch/>
        </p:blipFill>
        <p:spPr>
          <a:xfrm>
            <a:off x="6134100" y="1895475"/>
            <a:ext cx="6019800" cy="8391525"/>
          </a:xfrm>
          <a:prstGeom prst="rect">
            <a:avLst/>
          </a:prstGeom>
        </p:spPr>
      </p:pic>
      <p:pic>
        <p:nvPicPr>
          <p:cNvPr id="5" name="Image 3" descr="preencoded.png"/>
          <p:cNvPicPr>
            <a:picLocks noChangeAspect="1"/>
          </p:cNvPicPr>
          <p:nvPr/>
        </p:nvPicPr>
        <p:blipFill>
          <a:blip r:embed="rId6"/>
          <a:srcRect/>
          <a:stretch/>
        </p:blipFill>
        <p:spPr>
          <a:xfrm>
            <a:off x="3152775" y="3000375"/>
            <a:ext cx="4229100" cy="7286625"/>
          </a:xfrm>
          <a:prstGeom prst="rect">
            <a:avLst/>
          </a:prstGeom>
        </p:spPr>
      </p:pic>
      <p:sp>
        <p:nvSpPr>
          <p:cNvPr id="6" name="Text 0"/>
          <p:cNvSpPr/>
          <p:nvPr/>
        </p:nvSpPr>
        <p:spPr>
          <a:xfrm>
            <a:off x="762000" y="2252663"/>
            <a:ext cx="6229350" cy="1038225"/>
          </a:xfrm>
          <a:prstGeom prst="rect">
            <a:avLst/>
          </a:prstGeom>
          <a:noFill/>
          <a:ln/>
        </p:spPr>
        <p:txBody>
          <a:bodyPr wrap="square" lIns="0" tIns="0" rIns="0" bIns="0" rtlCol="0" anchor="ctr"/>
          <a:lstStyle/>
          <a:p>
            <a:pPr marL="0" indent="0" algn="l">
              <a:lnSpc>
                <a:spcPts val="4500"/>
              </a:lnSpc>
              <a:buNone/>
            </a:pPr>
            <a:r>
              <a:rPr lang="en-US" sz="6375" b="1" kern="0" spc="-225" dirty="0">
                <a:solidFill>
                  <a:srgbClr val="FFFFFF"/>
                </a:solidFill>
                <a:latin typeface="Mont SemiBold" pitchFamily="2" charset="0"/>
                <a:ea typeface="Mont SemiBold Italic" pitchFamily="34" charset="-122"/>
                <a:cs typeface="Mont SemiBold Italic" pitchFamily="34" charset="-120"/>
              </a:rPr>
              <a:t>Instalaciones</a:t>
            </a:r>
            <a:endParaRPr lang="en-US" sz="6375" b="1" dirty="0">
              <a:latin typeface="Mont SemiBold" pitchFamily="2" charset="0"/>
            </a:endParaRPr>
          </a:p>
        </p:txBody>
      </p:sp>
      <p:sp>
        <p:nvSpPr>
          <p:cNvPr id="7" name="Text 1"/>
          <p:cNvSpPr/>
          <p:nvPr/>
        </p:nvSpPr>
        <p:spPr>
          <a:xfrm>
            <a:off x="762000" y="1604963"/>
            <a:ext cx="7153275" cy="923925"/>
          </a:xfrm>
          <a:prstGeom prst="rect">
            <a:avLst/>
          </a:prstGeom>
          <a:noFill/>
          <a:ln/>
        </p:spPr>
        <p:txBody>
          <a:bodyPr wrap="square" lIns="0" tIns="0" rIns="0" bIns="0" rtlCol="0" anchor="ctr"/>
          <a:lstStyle/>
          <a:p>
            <a:pPr marL="0" indent="0" algn="l">
              <a:lnSpc>
                <a:spcPts val="4500"/>
              </a:lnSpc>
              <a:buNone/>
            </a:pPr>
            <a:r>
              <a:rPr lang="en-US" sz="5250" kern="0" spc="-225" dirty="0">
                <a:solidFill>
                  <a:srgbClr val="FFFFFF"/>
                </a:solidFill>
                <a:latin typeface="Mont Light" pitchFamily="34" charset="0"/>
                <a:ea typeface="Mont Light" pitchFamily="34" charset="-122"/>
                <a:cs typeface="Mont Light" pitchFamily="34" charset="-120"/>
              </a:rPr>
              <a:t>Aplicación para</a:t>
            </a:r>
            <a:endParaRPr lang="en-US" sz="5250" dirty="0"/>
          </a:p>
        </p:txBody>
      </p:sp>
      <p:pic>
        <p:nvPicPr>
          <p:cNvPr id="8" name="Image 3" descr="preencoded.png">
            <a:extLst>
              <a:ext uri="{FF2B5EF4-FFF2-40B4-BE49-F238E27FC236}">
                <a16:creationId xmlns:a16="http://schemas.microsoft.com/office/drawing/2014/main" id="{18912A38-4EF1-A9AD-54EE-77005BD6A151}"/>
              </a:ext>
            </a:extLst>
          </p:cNvPr>
          <p:cNvPicPr>
            <a:picLocks noChangeAspect="1"/>
          </p:cNvPicPr>
          <p:nvPr/>
        </p:nvPicPr>
        <p:blipFill>
          <a:blip r:embed="rId7"/>
          <a:srcRect/>
          <a:stretch/>
        </p:blipFill>
        <p:spPr>
          <a:xfrm>
            <a:off x="800100" y="229792"/>
            <a:ext cx="3076575" cy="1167540"/>
          </a:xfrm>
          <a:prstGeom prst="rect">
            <a:avLst/>
          </a:prstGeom>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7915"/>
            <a:ext cx="18288000" cy="418147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57225" y="4933950"/>
            <a:ext cx="619125" cy="619125"/>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57225" y="5829300"/>
            <a:ext cx="619125" cy="619125"/>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66750" y="6638925"/>
            <a:ext cx="619125" cy="619125"/>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66750" y="8362950"/>
            <a:ext cx="619125" cy="619125"/>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66750" y="7496175"/>
            <a:ext cx="619125" cy="619125"/>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295775" y="4933950"/>
            <a:ext cx="619125" cy="619125"/>
          </a:xfrm>
          <a:prstGeom prst="rect">
            <a:avLst/>
          </a:prstGeom>
        </p:spPr>
      </p:pic>
      <p:pic>
        <p:nvPicPr>
          <p:cNvPr id="9" name="Image 7"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295775" y="5829300"/>
            <a:ext cx="619125" cy="619125"/>
          </a:xfrm>
          <a:prstGeom prst="rect">
            <a:avLst/>
          </a:prstGeom>
        </p:spPr>
      </p:pic>
      <p:pic>
        <p:nvPicPr>
          <p:cNvPr id="10" name="Image 8" descr="preencoded.png"/>
          <p:cNvPicPr>
            <a:picLocks noChangeAspect="1"/>
          </p:cNvPicPr>
          <p:nvPr/>
        </p:nvPicPr>
        <p:blipFill>
          <a:blip r:embed="rId6"/>
          <a:srcRect/>
          <a:stretch/>
        </p:blipFill>
        <p:spPr>
          <a:xfrm>
            <a:off x="8115300" y="3019425"/>
            <a:ext cx="10172700" cy="6067425"/>
          </a:xfrm>
          <a:prstGeom prst="rect">
            <a:avLst/>
          </a:prstGeom>
        </p:spPr>
      </p:pic>
      <p:sp>
        <p:nvSpPr>
          <p:cNvPr id="11" name="Text 0"/>
          <p:cNvSpPr/>
          <p:nvPr/>
        </p:nvSpPr>
        <p:spPr>
          <a:xfrm>
            <a:off x="857250" y="2432028"/>
            <a:ext cx="9353550" cy="1038225"/>
          </a:xfrm>
          <a:prstGeom prst="rect">
            <a:avLst/>
          </a:prstGeom>
          <a:noFill/>
          <a:ln/>
        </p:spPr>
        <p:txBody>
          <a:bodyPr wrap="square" lIns="0" tIns="0" rIns="0" bIns="0" rtlCol="0" anchor="ctr"/>
          <a:lstStyle/>
          <a:p>
            <a:pPr marL="0" indent="0" algn="l">
              <a:lnSpc>
                <a:spcPts val="5325"/>
              </a:lnSpc>
              <a:buNone/>
            </a:pPr>
            <a:r>
              <a:rPr lang="en-US" sz="6375" b="1" kern="0" spc="-225" dirty="0">
                <a:solidFill>
                  <a:srgbClr val="FFFFFF"/>
                </a:solidFill>
                <a:latin typeface="Mont SemiBold" pitchFamily="2" charset="0"/>
                <a:ea typeface="Mont SemiBold Italic" pitchFamily="34" charset="-122"/>
                <a:cs typeface="Mont SemiBold Italic" pitchFamily="34" charset="-120"/>
              </a:rPr>
              <a:t>Contenido y tour virtual</a:t>
            </a:r>
            <a:endParaRPr lang="en-US" sz="6375" b="1" dirty="0">
              <a:latin typeface="Mont SemiBold" pitchFamily="2" charset="0"/>
            </a:endParaRPr>
          </a:p>
        </p:txBody>
      </p:sp>
      <p:sp>
        <p:nvSpPr>
          <p:cNvPr id="12" name="Text 1"/>
          <p:cNvSpPr/>
          <p:nvPr/>
        </p:nvSpPr>
        <p:spPr>
          <a:xfrm>
            <a:off x="857250" y="1793853"/>
            <a:ext cx="7153275" cy="923925"/>
          </a:xfrm>
          <a:prstGeom prst="rect">
            <a:avLst/>
          </a:prstGeom>
          <a:noFill/>
          <a:ln/>
        </p:spPr>
        <p:txBody>
          <a:bodyPr wrap="square" lIns="0" tIns="0" rIns="0" bIns="0" rtlCol="0" anchor="ctr"/>
          <a:lstStyle/>
          <a:p>
            <a:pPr marL="0" indent="0" algn="l">
              <a:lnSpc>
                <a:spcPts val="4500"/>
              </a:lnSpc>
              <a:buNone/>
            </a:pPr>
            <a:r>
              <a:rPr lang="en-US" sz="5625" kern="0" spc="-225" dirty="0">
                <a:solidFill>
                  <a:srgbClr val="FFFFFF"/>
                </a:solidFill>
                <a:latin typeface="Mont Light" pitchFamily="34" charset="0"/>
                <a:ea typeface="Mont Light" pitchFamily="34" charset="-122"/>
                <a:cs typeface="Mont Light" pitchFamily="34" charset="-120"/>
              </a:rPr>
              <a:t>Plataforma de</a:t>
            </a:r>
            <a:endParaRPr lang="en-US" sz="5625" dirty="0"/>
          </a:p>
        </p:txBody>
      </p:sp>
      <p:sp>
        <p:nvSpPr>
          <p:cNvPr id="13" name="Text 2"/>
          <p:cNvSpPr/>
          <p:nvPr/>
        </p:nvSpPr>
        <p:spPr>
          <a:xfrm>
            <a:off x="1571625" y="5000625"/>
            <a:ext cx="2066925" cy="552450"/>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Sitios de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interés</a:t>
            </a:r>
            <a:endParaRPr lang="en-US" sz="2625" dirty="0">
              <a:latin typeface="Volkswagen Serial Light" panose="02000000000000000000" pitchFamily="2" charset="77"/>
            </a:endParaRPr>
          </a:p>
        </p:txBody>
      </p:sp>
      <p:sp>
        <p:nvSpPr>
          <p:cNvPr id="14" name="Text 3"/>
          <p:cNvSpPr/>
          <p:nvPr/>
        </p:nvSpPr>
        <p:spPr>
          <a:xfrm>
            <a:off x="1571625" y="5829300"/>
            <a:ext cx="2333625" cy="590550"/>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Creación de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tour virtual</a:t>
            </a:r>
            <a:endParaRPr lang="en-US" sz="2625" dirty="0">
              <a:latin typeface="Volkswagen Serial Light" panose="02000000000000000000" pitchFamily="2" charset="77"/>
            </a:endParaRPr>
          </a:p>
        </p:txBody>
      </p:sp>
      <p:sp>
        <p:nvSpPr>
          <p:cNvPr id="15" name="Text 4"/>
          <p:cNvSpPr/>
          <p:nvPr/>
        </p:nvSpPr>
        <p:spPr>
          <a:xfrm>
            <a:off x="1571625" y="7553325"/>
            <a:ext cx="2238375"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Gestión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 videos</a:t>
            </a:r>
            <a:endParaRPr lang="en-US" sz="2625" dirty="0">
              <a:latin typeface="Volkswagen Serial Light" panose="02000000000000000000" pitchFamily="2" charset="77"/>
            </a:endParaRPr>
          </a:p>
        </p:txBody>
      </p:sp>
      <p:sp>
        <p:nvSpPr>
          <p:cNvPr id="16" name="Text 5"/>
          <p:cNvSpPr/>
          <p:nvPr/>
        </p:nvSpPr>
        <p:spPr>
          <a:xfrm>
            <a:off x="1571625" y="8420100"/>
            <a:ext cx="2238375"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Publicidad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dirigida</a:t>
            </a:r>
            <a:endParaRPr lang="en-US" sz="2625" dirty="0">
              <a:latin typeface="Volkswagen Serial Light" panose="02000000000000000000" pitchFamily="2" charset="77"/>
            </a:endParaRPr>
          </a:p>
        </p:txBody>
      </p:sp>
      <p:sp>
        <p:nvSpPr>
          <p:cNvPr id="17" name="Text 6"/>
          <p:cNvSpPr/>
          <p:nvPr/>
        </p:nvSpPr>
        <p:spPr>
          <a:xfrm>
            <a:off x="5133975" y="4933950"/>
            <a:ext cx="2238375" cy="781050"/>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Contenido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offline</a:t>
            </a:r>
            <a:endParaRPr lang="en-US" sz="2625" dirty="0">
              <a:latin typeface="Volkswagen Serial Light" panose="02000000000000000000" pitchFamily="2" charset="77"/>
            </a:endParaRPr>
          </a:p>
        </p:txBody>
      </p:sp>
      <p:sp>
        <p:nvSpPr>
          <p:cNvPr id="18" name="Text 7"/>
          <p:cNvSpPr/>
          <p:nvPr/>
        </p:nvSpPr>
        <p:spPr>
          <a:xfrm>
            <a:off x="5133975" y="5781675"/>
            <a:ext cx="2628900" cy="1057275"/>
          </a:xfrm>
          <a:prstGeom prst="rect">
            <a:avLst/>
          </a:prstGeom>
          <a:noFill/>
          <a:ln/>
        </p:spPr>
        <p:txBody>
          <a:bodyPr wrap="square" lIns="0" tIns="0" rIns="0" bIns="0" rtlCol="0" anchor="t"/>
          <a:lstStyle/>
          <a:p>
            <a:pPr marL="0" indent="0" algn="l">
              <a:lnSpc>
                <a:spcPts val="247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Optimizado para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ahorro en datos móviles</a:t>
            </a:r>
            <a:endParaRPr lang="en-US" sz="2625" dirty="0">
              <a:latin typeface="Volkswagen Serial Light" panose="02000000000000000000" pitchFamily="2" charset="77"/>
            </a:endParaRPr>
          </a:p>
        </p:txBody>
      </p:sp>
      <p:sp>
        <p:nvSpPr>
          <p:cNvPr id="19" name="Text 8"/>
          <p:cNvSpPr/>
          <p:nvPr/>
        </p:nvSpPr>
        <p:spPr>
          <a:xfrm>
            <a:off x="1571625" y="6696075"/>
            <a:ext cx="2333625" cy="647700"/>
          </a:xfrm>
          <a:prstGeom prst="rect">
            <a:avLst/>
          </a:prstGeom>
          <a:noFill/>
          <a:ln/>
        </p:spPr>
        <p:txBody>
          <a:bodyPr wrap="square" lIns="0" tIns="0" rIns="0" bIns="0" rtlCol="0" anchor="t"/>
          <a:lstStyle/>
          <a:p>
            <a:pPr marL="0" indent="0" algn="l">
              <a:lnSpc>
                <a:spcPts val="247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Contenido geo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localizado</a:t>
            </a:r>
            <a:endParaRPr lang="en-US" sz="2625" dirty="0">
              <a:latin typeface="Volkswagen Serial Light" panose="02000000000000000000" pitchFamily="2" charset="77"/>
            </a:endParaRPr>
          </a:p>
        </p:txBody>
      </p:sp>
      <p:pic>
        <p:nvPicPr>
          <p:cNvPr id="20" name="Image 3" descr="preencoded.png">
            <a:extLst>
              <a:ext uri="{FF2B5EF4-FFF2-40B4-BE49-F238E27FC236}">
                <a16:creationId xmlns:a16="http://schemas.microsoft.com/office/drawing/2014/main" id="{D04FB9EE-476A-4CA6-DD97-97B7ABC9943B}"/>
              </a:ext>
            </a:extLst>
          </p:cNvPr>
          <p:cNvPicPr>
            <a:picLocks noChangeAspect="1"/>
          </p:cNvPicPr>
          <p:nvPr/>
        </p:nvPicPr>
        <p:blipFill>
          <a:blip r:embed="rId7"/>
          <a:srcRect/>
          <a:stretch/>
        </p:blipFill>
        <p:spPr>
          <a:xfrm>
            <a:off x="857250" y="275101"/>
            <a:ext cx="3076575" cy="1167540"/>
          </a:xfrm>
          <a:prstGeom prst="rect">
            <a:avLst/>
          </a:prstGeom>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383857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33575" y="4829175"/>
            <a:ext cx="619125" cy="619125"/>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33575" y="5762625"/>
            <a:ext cx="619125" cy="619125"/>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33575" y="7048500"/>
            <a:ext cx="619125" cy="619125"/>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33575" y="8134350"/>
            <a:ext cx="619125" cy="619125"/>
          </a:xfrm>
          <a:prstGeom prst="rect">
            <a:avLst/>
          </a:prstGeom>
        </p:spPr>
      </p:pic>
      <p:pic>
        <p:nvPicPr>
          <p:cNvPr id="7" name="Image 5" descr="preencoded.png"/>
          <p:cNvPicPr>
            <a:picLocks noChangeAspect="1"/>
          </p:cNvPicPr>
          <p:nvPr/>
        </p:nvPicPr>
        <p:blipFill>
          <a:blip r:embed="rId6"/>
          <a:srcRect/>
          <a:stretch/>
        </p:blipFill>
        <p:spPr>
          <a:xfrm>
            <a:off x="8039100" y="2781300"/>
            <a:ext cx="10248900" cy="7191375"/>
          </a:xfrm>
          <a:prstGeom prst="rect">
            <a:avLst/>
          </a:prstGeom>
        </p:spPr>
      </p:pic>
      <p:sp>
        <p:nvSpPr>
          <p:cNvPr id="8" name="Text 0"/>
          <p:cNvSpPr/>
          <p:nvPr/>
        </p:nvSpPr>
        <p:spPr>
          <a:xfrm>
            <a:off x="1285875" y="2371585"/>
            <a:ext cx="9210675" cy="1038225"/>
          </a:xfrm>
          <a:prstGeom prst="rect">
            <a:avLst/>
          </a:prstGeom>
          <a:noFill/>
          <a:ln/>
        </p:spPr>
        <p:txBody>
          <a:bodyPr wrap="square" lIns="0" tIns="0" rIns="0" bIns="0" rtlCol="0" anchor="ctr"/>
          <a:lstStyle/>
          <a:p>
            <a:pPr marL="0" indent="0" algn="l">
              <a:lnSpc>
                <a:spcPts val="4500"/>
              </a:lnSpc>
              <a:buNone/>
            </a:pPr>
            <a:r>
              <a:rPr lang="en-US" sz="7125" b="1" kern="0" spc="-225" dirty="0">
                <a:solidFill>
                  <a:srgbClr val="FFFFFF"/>
                </a:solidFill>
                <a:latin typeface="Mont SemiBold" pitchFamily="2" charset="0"/>
                <a:ea typeface="Mont SemiBold Italic" pitchFamily="34" charset="-122"/>
                <a:cs typeface="Mont SemiBold Italic" pitchFamily="34" charset="-120"/>
              </a:rPr>
              <a:t>Administrativa</a:t>
            </a:r>
            <a:endParaRPr lang="en-US" sz="7125" b="1" dirty="0">
              <a:latin typeface="Mont SemiBold" pitchFamily="2" charset="0"/>
            </a:endParaRPr>
          </a:p>
        </p:txBody>
      </p:sp>
      <p:sp>
        <p:nvSpPr>
          <p:cNvPr id="9" name="Text 1"/>
          <p:cNvSpPr/>
          <p:nvPr/>
        </p:nvSpPr>
        <p:spPr>
          <a:xfrm>
            <a:off x="1285875" y="1695310"/>
            <a:ext cx="4848225" cy="923925"/>
          </a:xfrm>
          <a:prstGeom prst="rect">
            <a:avLst/>
          </a:prstGeom>
          <a:noFill/>
          <a:ln/>
        </p:spPr>
        <p:txBody>
          <a:bodyPr wrap="square" lIns="0" tIns="0" rIns="0" bIns="0" rtlCol="0" anchor="ctr"/>
          <a:lstStyle/>
          <a:p>
            <a:pPr marL="0" indent="0" algn="l">
              <a:lnSpc>
                <a:spcPts val="4500"/>
              </a:lnSpc>
              <a:buNone/>
            </a:pPr>
            <a:r>
              <a:rPr lang="en-US" sz="6000" kern="0" spc="-225" dirty="0">
                <a:solidFill>
                  <a:srgbClr val="FFFFFF"/>
                </a:solidFill>
                <a:latin typeface="Mont Light" pitchFamily="34" charset="0"/>
                <a:ea typeface="Mont Light" pitchFamily="34" charset="-122"/>
                <a:cs typeface="Mont Light" pitchFamily="34" charset="-120"/>
              </a:rPr>
              <a:t>Plataforma</a:t>
            </a:r>
            <a:endParaRPr lang="en-US" sz="6000" dirty="0"/>
          </a:p>
        </p:txBody>
      </p:sp>
      <p:sp>
        <p:nvSpPr>
          <p:cNvPr id="10" name="Text 2"/>
          <p:cNvSpPr/>
          <p:nvPr/>
        </p:nvSpPr>
        <p:spPr>
          <a:xfrm>
            <a:off x="2790825" y="4829175"/>
            <a:ext cx="2409825" cy="752475"/>
          </a:xfrm>
          <a:prstGeom prst="rect">
            <a:avLst/>
          </a:prstGeom>
          <a:noFill/>
          <a:ln/>
        </p:spPr>
        <p:txBody>
          <a:bodyPr wrap="square" lIns="0" tIns="0" rIns="0" bIns="0" rtlCol="0" anchor="t"/>
          <a:lstStyle/>
          <a:p>
            <a:pPr marL="0" indent="0" algn="l">
              <a:lnSpc>
                <a:spcPts val="262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Monitoreo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24/7</a:t>
            </a:r>
            <a:endParaRPr lang="en-US" sz="2625" dirty="0">
              <a:latin typeface="Volkswagen Serial Light" panose="02000000000000000000" pitchFamily="2" charset="77"/>
            </a:endParaRPr>
          </a:p>
        </p:txBody>
      </p:sp>
      <p:sp>
        <p:nvSpPr>
          <p:cNvPr id="11" name="Text 3"/>
          <p:cNvSpPr/>
          <p:nvPr/>
        </p:nvSpPr>
        <p:spPr>
          <a:xfrm>
            <a:off x="2790825" y="5686425"/>
            <a:ext cx="3838575" cy="828675"/>
          </a:xfrm>
          <a:prstGeom prst="rect">
            <a:avLst/>
          </a:prstGeom>
          <a:noFill/>
          <a:ln/>
        </p:spPr>
        <p:txBody>
          <a:bodyPr wrap="square" lIns="0" tIns="0" rIns="0" bIns="0" rtlCol="0" anchor="t"/>
          <a:lstStyle/>
          <a:p>
            <a:pPr marL="0" indent="0" algn="l">
              <a:lnSpc>
                <a:spcPts val="262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Geocerca para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notificaciones de salida
o entrada de perímetro.</a:t>
            </a:r>
            <a:endParaRPr lang="en-US" sz="2625" dirty="0">
              <a:latin typeface="Volkswagen Serial Light" panose="02000000000000000000" pitchFamily="2" charset="77"/>
            </a:endParaRPr>
          </a:p>
        </p:txBody>
      </p:sp>
      <p:sp>
        <p:nvSpPr>
          <p:cNvPr id="12" name="Text 4"/>
          <p:cNvSpPr/>
          <p:nvPr/>
        </p:nvSpPr>
        <p:spPr>
          <a:xfrm>
            <a:off x="2790825" y="6972300"/>
            <a:ext cx="4286250" cy="981075"/>
          </a:xfrm>
          <a:prstGeom prst="rect">
            <a:avLst/>
          </a:prstGeom>
          <a:noFill/>
          <a:ln/>
        </p:spPr>
        <p:txBody>
          <a:bodyPr wrap="square" lIns="0" tIns="0" rIns="0" bIns="0" rtlCol="0" anchor="t"/>
          <a:lstStyle/>
          <a:p>
            <a:pPr marL="0" indent="0" algn="l">
              <a:lnSpc>
                <a:spcPts val="262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Controles de velocidad,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adulteración, mantenimientos, entre otros.</a:t>
            </a:r>
            <a:endParaRPr lang="en-US" sz="2625" dirty="0">
              <a:latin typeface="Volkswagen Serial Light" panose="02000000000000000000" pitchFamily="2" charset="77"/>
            </a:endParaRPr>
          </a:p>
        </p:txBody>
      </p:sp>
      <p:sp>
        <p:nvSpPr>
          <p:cNvPr id="13" name="Text 5"/>
          <p:cNvSpPr/>
          <p:nvPr/>
        </p:nvSpPr>
        <p:spPr>
          <a:xfrm>
            <a:off x="2790825" y="8258175"/>
            <a:ext cx="3838575" cy="600075"/>
          </a:xfrm>
          <a:prstGeom prst="rect">
            <a:avLst/>
          </a:prstGeom>
          <a:noFill/>
          <a:ln/>
        </p:spPr>
        <p:txBody>
          <a:bodyPr wrap="square" lIns="0" tIns="0" rIns="0" bIns="0" rtlCol="0" anchor="t"/>
          <a:lstStyle/>
          <a:p>
            <a:pPr marL="0" indent="0" algn="l">
              <a:lnSpc>
                <a:spcPts val="262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Historial de recorrido.</a:t>
            </a:r>
            <a:endParaRPr lang="en-US" sz="2625" dirty="0">
              <a:latin typeface="Volkswagen Serial Light" panose="02000000000000000000" pitchFamily="2" charset="77"/>
            </a:endParaRPr>
          </a:p>
        </p:txBody>
      </p:sp>
      <p:pic>
        <p:nvPicPr>
          <p:cNvPr id="14" name="Image 3" descr="preencoded.png">
            <a:extLst>
              <a:ext uri="{FF2B5EF4-FFF2-40B4-BE49-F238E27FC236}">
                <a16:creationId xmlns:a16="http://schemas.microsoft.com/office/drawing/2014/main" id="{BDCE88DC-26C0-735A-01AA-3D9D216405CF}"/>
              </a:ext>
            </a:extLst>
          </p:cNvPr>
          <p:cNvPicPr>
            <a:picLocks noChangeAspect="1"/>
          </p:cNvPicPr>
          <p:nvPr/>
        </p:nvPicPr>
        <p:blipFill>
          <a:blip r:embed="rId7"/>
          <a:srcRect/>
          <a:stretch/>
        </p:blipFill>
        <p:spPr>
          <a:xfrm>
            <a:off x="1285875" y="168705"/>
            <a:ext cx="3076575" cy="1167540"/>
          </a:xfrm>
          <a:prstGeom prst="rect">
            <a:avLst/>
          </a:prstGeom>
        </p:spPr>
      </p:pic>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383857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09700" y="4714875"/>
            <a:ext cx="619125" cy="619125"/>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10175" y="4695825"/>
            <a:ext cx="619125" cy="619125"/>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09700" y="5648325"/>
            <a:ext cx="619125" cy="619125"/>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10175" y="5629275"/>
            <a:ext cx="619125" cy="619125"/>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09700" y="6629400"/>
            <a:ext cx="619125" cy="619125"/>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10175" y="6610350"/>
            <a:ext cx="619125" cy="619125"/>
          </a:xfrm>
          <a:prstGeom prst="rect">
            <a:avLst/>
          </a:prstGeom>
        </p:spPr>
      </p:pic>
      <p:pic>
        <p:nvPicPr>
          <p:cNvPr id="9" name="Image 7"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09700" y="7562850"/>
            <a:ext cx="619125" cy="619125"/>
          </a:xfrm>
          <a:prstGeom prst="rect">
            <a:avLst/>
          </a:prstGeom>
        </p:spPr>
      </p:pic>
      <p:pic>
        <p:nvPicPr>
          <p:cNvPr id="10" name="Image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09700" y="8505825"/>
            <a:ext cx="619125" cy="619125"/>
          </a:xfrm>
          <a:prstGeom prst="rect">
            <a:avLst/>
          </a:prstGeom>
        </p:spPr>
      </p:pic>
      <p:pic>
        <p:nvPicPr>
          <p:cNvPr id="11" name="Image 9" descr="preencoded.png"/>
          <p:cNvPicPr>
            <a:picLocks noChangeAspect="1"/>
          </p:cNvPicPr>
          <p:nvPr/>
        </p:nvPicPr>
        <p:blipFill>
          <a:blip r:embed="rId6"/>
          <a:srcRect/>
          <a:stretch/>
        </p:blipFill>
        <p:spPr>
          <a:xfrm>
            <a:off x="7639050" y="0"/>
            <a:ext cx="10648950" cy="10287000"/>
          </a:xfrm>
          <a:prstGeom prst="rect">
            <a:avLst/>
          </a:prstGeom>
        </p:spPr>
      </p:pic>
      <p:sp>
        <p:nvSpPr>
          <p:cNvPr id="12" name="Text 0"/>
          <p:cNvSpPr/>
          <p:nvPr/>
        </p:nvSpPr>
        <p:spPr>
          <a:xfrm>
            <a:off x="1285875" y="2588965"/>
            <a:ext cx="9210675" cy="1038225"/>
          </a:xfrm>
          <a:prstGeom prst="rect">
            <a:avLst/>
          </a:prstGeom>
          <a:noFill/>
          <a:ln/>
        </p:spPr>
        <p:txBody>
          <a:bodyPr wrap="square" lIns="0" tIns="0" rIns="0" bIns="0" rtlCol="0" anchor="ctr"/>
          <a:lstStyle/>
          <a:p>
            <a:pPr marL="0" indent="0" algn="l">
              <a:lnSpc>
                <a:spcPts val="4500"/>
              </a:lnSpc>
              <a:buNone/>
            </a:pPr>
            <a:r>
              <a:rPr lang="en-US" sz="7125" b="1" kern="0" spc="-225" dirty="0">
                <a:solidFill>
                  <a:srgbClr val="FFFFFF"/>
                </a:solidFill>
                <a:latin typeface="Mont SemiBold" pitchFamily="2" charset="0"/>
                <a:ea typeface="Mont SemiBold Italic" pitchFamily="34" charset="-122"/>
                <a:cs typeface="Mont SemiBold Italic" pitchFamily="34" charset="-120"/>
              </a:rPr>
              <a:t>Usuarios</a:t>
            </a:r>
            <a:endParaRPr lang="en-US" sz="7125" b="1" dirty="0">
              <a:latin typeface="Mont SemiBold" pitchFamily="2" charset="0"/>
            </a:endParaRPr>
          </a:p>
        </p:txBody>
      </p:sp>
      <p:sp>
        <p:nvSpPr>
          <p:cNvPr id="13" name="Text 1"/>
          <p:cNvSpPr/>
          <p:nvPr/>
        </p:nvSpPr>
        <p:spPr>
          <a:xfrm>
            <a:off x="1394406" y="1689299"/>
            <a:ext cx="4848225" cy="923925"/>
          </a:xfrm>
          <a:prstGeom prst="rect">
            <a:avLst/>
          </a:prstGeom>
          <a:noFill/>
          <a:ln/>
        </p:spPr>
        <p:txBody>
          <a:bodyPr wrap="square" lIns="0" tIns="0" rIns="0" bIns="0" rtlCol="0" anchor="ctr"/>
          <a:lstStyle/>
          <a:p>
            <a:pPr marL="0" indent="0" algn="l">
              <a:lnSpc>
                <a:spcPts val="4500"/>
              </a:lnSpc>
              <a:buNone/>
            </a:pPr>
            <a:r>
              <a:rPr lang="en-US" sz="6000" kern="0" spc="-225" dirty="0">
                <a:solidFill>
                  <a:srgbClr val="FFFFFF"/>
                </a:solidFill>
                <a:latin typeface="Mont Light" pitchFamily="34" charset="0"/>
                <a:ea typeface="Mont Light" pitchFamily="34" charset="-122"/>
                <a:cs typeface="Mont Light" pitchFamily="34" charset="-120"/>
              </a:rPr>
              <a:t>App</a:t>
            </a:r>
            <a:endParaRPr lang="en-US" sz="6000" dirty="0"/>
          </a:p>
        </p:txBody>
      </p:sp>
      <p:sp>
        <p:nvSpPr>
          <p:cNvPr id="14" name="Text 2"/>
          <p:cNvSpPr/>
          <p:nvPr/>
        </p:nvSpPr>
        <p:spPr>
          <a:xfrm>
            <a:off x="2266950" y="4714875"/>
            <a:ext cx="2362200" cy="752475"/>
          </a:xfrm>
          <a:prstGeom prst="rect">
            <a:avLst/>
          </a:prstGeom>
          <a:noFill/>
          <a:ln/>
        </p:spPr>
        <p:txBody>
          <a:bodyPr wrap="square" lIns="0" tIns="0" rIns="0" bIns="0" rtlCol="0" anchor="t"/>
          <a:lstStyle/>
          <a:p>
            <a:pPr marL="0" indent="0" algn="l">
              <a:lnSpc>
                <a:spcPts val="262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Pagos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electrónicos</a:t>
            </a:r>
            <a:endParaRPr lang="en-US" sz="2625" dirty="0">
              <a:latin typeface="Volkswagen Serial Light" panose="02000000000000000000" pitchFamily="2" charset="77"/>
            </a:endParaRPr>
          </a:p>
        </p:txBody>
      </p:sp>
      <p:sp>
        <p:nvSpPr>
          <p:cNvPr id="15" name="Text 3"/>
          <p:cNvSpPr/>
          <p:nvPr/>
        </p:nvSpPr>
        <p:spPr>
          <a:xfrm>
            <a:off x="6067425" y="4695825"/>
            <a:ext cx="2362200" cy="752475"/>
          </a:xfrm>
          <a:prstGeom prst="rect">
            <a:avLst/>
          </a:prstGeom>
          <a:noFill/>
          <a:ln/>
        </p:spPr>
        <p:txBody>
          <a:bodyPr wrap="square" lIns="0" tIns="0" rIns="0" bIns="0" rtlCol="0" anchor="t"/>
          <a:lstStyle/>
          <a:p>
            <a:pPr marL="0" indent="0" algn="l">
              <a:lnSpc>
                <a:spcPts val="262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Historial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de servicios</a:t>
            </a:r>
            <a:endParaRPr lang="en-US" sz="2625" dirty="0">
              <a:latin typeface="Volkswagen Serial Light" panose="02000000000000000000" pitchFamily="2" charset="77"/>
            </a:endParaRPr>
          </a:p>
        </p:txBody>
      </p:sp>
      <p:sp>
        <p:nvSpPr>
          <p:cNvPr id="16" name="Text 4"/>
          <p:cNvSpPr/>
          <p:nvPr/>
        </p:nvSpPr>
        <p:spPr>
          <a:xfrm>
            <a:off x="2266950" y="5705475"/>
            <a:ext cx="2238375" cy="828675"/>
          </a:xfrm>
          <a:prstGeom prst="rect">
            <a:avLst/>
          </a:prstGeom>
          <a:noFill/>
          <a:ln/>
        </p:spPr>
        <p:txBody>
          <a:bodyPr wrap="square" lIns="0" tIns="0" rIns="0" bIns="0" rtlCol="0" anchor="t"/>
          <a:lstStyle/>
          <a:p>
            <a:pPr marL="0" indent="0" algn="l">
              <a:lnSpc>
                <a:spcPts val="262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Solicitud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de viaje</a:t>
            </a:r>
            <a:endParaRPr lang="en-US" sz="2625" dirty="0">
              <a:latin typeface="Volkswagen Serial Light" panose="02000000000000000000" pitchFamily="2" charset="77"/>
            </a:endParaRPr>
          </a:p>
        </p:txBody>
      </p:sp>
      <p:sp>
        <p:nvSpPr>
          <p:cNvPr id="17" name="Text 5"/>
          <p:cNvSpPr/>
          <p:nvPr/>
        </p:nvSpPr>
        <p:spPr>
          <a:xfrm>
            <a:off x="6067425" y="5686425"/>
            <a:ext cx="2238375" cy="828675"/>
          </a:xfrm>
          <a:prstGeom prst="rect">
            <a:avLst/>
          </a:prstGeom>
          <a:noFill/>
          <a:ln/>
        </p:spPr>
        <p:txBody>
          <a:bodyPr wrap="square" lIns="0" tIns="0" rIns="0" bIns="0" rtlCol="0" anchor="t"/>
          <a:lstStyle/>
          <a:p>
            <a:pPr marL="0" indent="0" algn="l">
              <a:lnSpc>
                <a:spcPts val="2625"/>
              </a:lnSpc>
              <a:buNone/>
            </a:pPr>
            <a:r>
              <a:rPr lang="en-US" sz="2625" dirty="0">
                <a:solidFill>
                  <a:srgbClr val="5A5A5A"/>
                </a:solidFill>
                <a:latin typeface="Volkswagen Serial Light" panose="02000000000000000000" pitchFamily="2" charset="77"/>
                <a:ea typeface="Volkswagen Serial Medium" pitchFamily="34" charset="-122"/>
                <a:cs typeface="Volkswagen Serial Medium" pitchFamily="34" charset="-120"/>
              </a:rPr>
              <a:t>Estado 
</a:t>
            </a:r>
            <a:r>
              <a:rPr lang="en-US" sz="2625" dirty="0">
                <a:solidFill>
                  <a:srgbClr val="5A5A5A"/>
                </a:solidFill>
                <a:latin typeface="Volkswagen Serial Light" panose="02000000000000000000" pitchFamily="2" charset="77"/>
                <a:ea typeface="Volkswagen Serial Light" pitchFamily="34" charset="-122"/>
                <a:cs typeface="Volkswagen Serial Light" pitchFamily="34" charset="-120"/>
              </a:rPr>
              <a:t>de vuelos</a:t>
            </a:r>
            <a:endParaRPr lang="en-US" sz="2625" dirty="0">
              <a:latin typeface="Volkswagen Serial Light" panose="02000000000000000000" pitchFamily="2" charset="77"/>
            </a:endParaRPr>
          </a:p>
        </p:txBody>
      </p:sp>
      <p:sp>
        <p:nvSpPr>
          <p:cNvPr id="18" name="Text 6"/>
          <p:cNvSpPr/>
          <p:nvPr/>
        </p:nvSpPr>
        <p:spPr>
          <a:xfrm>
            <a:off x="2266950" y="6791325"/>
            <a:ext cx="1905000" cy="400050"/>
          </a:xfrm>
          <a:prstGeom prst="rect">
            <a:avLst/>
          </a:prstGeom>
          <a:noFill/>
          <a:ln/>
        </p:spPr>
        <p:txBody>
          <a:bodyPr wrap="square" lIns="0" tIns="0" rIns="0" bIns="0" rtlCol="0" anchor="t"/>
          <a:lstStyle/>
          <a:p>
            <a:pPr marL="0" indent="0" algn="l">
              <a:lnSpc>
                <a:spcPts val="262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Botón S.O.S</a:t>
            </a:r>
            <a:endParaRPr lang="en-US" sz="2625" dirty="0">
              <a:latin typeface="Volkswagen Serial Light" panose="02000000000000000000" pitchFamily="2" charset="77"/>
            </a:endParaRPr>
          </a:p>
        </p:txBody>
      </p:sp>
      <p:sp>
        <p:nvSpPr>
          <p:cNvPr id="19" name="Text 7"/>
          <p:cNvSpPr/>
          <p:nvPr/>
        </p:nvSpPr>
        <p:spPr>
          <a:xfrm>
            <a:off x="6067425" y="6610350"/>
            <a:ext cx="1905000" cy="619125"/>
          </a:xfrm>
          <a:prstGeom prst="rect">
            <a:avLst/>
          </a:prstGeom>
          <a:noFill/>
          <a:ln/>
        </p:spPr>
        <p:txBody>
          <a:bodyPr wrap="square" lIns="0" tIns="0" rIns="0" bIns="0" rtlCol="0" anchor="t"/>
          <a:lstStyle/>
          <a:p>
            <a:pPr marL="0" indent="0" algn="l">
              <a:lnSpc>
                <a:spcPts val="262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Calificación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del servicio</a:t>
            </a:r>
            <a:endParaRPr lang="en-US" sz="2625" dirty="0">
              <a:latin typeface="Volkswagen Serial Light" panose="02000000000000000000" pitchFamily="2" charset="77"/>
            </a:endParaRPr>
          </a:p>
        </p:txBody>
      </p:sp>
      <p:sp>
        <p:nvSpPr>
          <p:cNvPr id="20" name="Text 8"/>
          <p:cNvSpPr/>
          <p:nvPr/>
        </p:nvSpPr>
        <p:spPr>
          <a:xfrm>
            <a:off x="2266950" y="7581900"/>
            <a:ext cx="2362200" cy="600075"/>
          </a:xfrm>
          <a:prstGeom prst="rect">
            <a:avLst/>
          </a:prstGeom>
          <a:noFill/>
          <a:ln/>
        </p:spPr>
        <p:txBody>
          <a:bodyPr wrap="square" lIns="0" tIns="0" rIns="0" bIns="0" rtlCol="0" anchor="t"/>
          <a:lstStyle/>
          <a:p>
            <a:pPr marL="0" indent="0" algn="l">
              <a:lnSpc>
                <a:spcPts val="262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Estados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del servicio</a:t>
            </a:r>
            <a:endParaRPr lang="en-US" sz="2625" dirty="0">
              <a:latin typeface="Volkswagen Serial Light" panose="02000000000000000000" pitchFamily="2" charset="77"/>
            </a:endParaRPr>
          </a:p>
        </p:txBody>
      </p:sp>
      <p:sp>
        <p:nvSpPr>
          <p:cNvPr id="21" name="Text 9"/>
          <p:cNvSpPr/>
          <p:nvPr/>
        </p:nvSpPr>
        <p:spPr>
          <a:xfrm>
            <a:off x="2266950" y="8505825"/>
            <a:ext cx="2686050" cy="600075"/>
          </a:xfrm>
          <a:prstGeom prst="rect">
            <a:avLst/>
          </a:prstGeom>
          <a:noFill/>
          <a:ln/>
        </p:spPr>
        <p:txBody>
          <a:bodyPr wrap="square" lIns="0" tIns="0" rIns="0" bIns="0" rtlCol="0" anchor="t"/>
          <a:lstStyle/>
          <a:p>
            <a:pPr marL="0" indent="0" algn="l">
              <a:lnSpc>
                <a:spcPts val="2625"/>
              </a:lnSpc>
              <a:buNone/>
            </a:pPr>
            <a:r>
              <a:rPr lang="en-US" sz="2625" kern="0" spc="-75" dirty="0">
                <a:solidFill>
                  <a:srgbClr val="5A5A5A"/>
                </a:solidFill>
                <a:latin typeface="Volkswagen Serial Light" panose="02000000000000000000" pitchFamily="2" charset="77"/>
                <a:ea typeface="Volkswagen Serial Medium" pitchFamily="34" charset="-122"/>
                <a:cs typeface="Volkswagen Serial Medium" pitchFamily="34" charset="-120"/>
              </a:rPr>
              <a:t>Sincronización 
</a:t>
            </a:r>
            <a:r>
              <a:rPr lang="en-US" sz="2625" kern="0" spc="-75" dirty="0">
                <a:solidFill>
                  <a:srgbClr val="5A5A5A"/>
                </a:solidFill>
                <a:latin typeface="Volkswagen Serial Light" panose="02000000000000000000" pitchFamily="2" charset="77"/>
                <a:ea typeface="Volkswagen Serial Light" pitchFamily="34" charset="-122"/>
                <a:cs typeface="Volkswagen Serial Light" pitchFamily="34" charset="-120"/>
              </a:rPr>
              <a:t>con el taxímetro</a:t>
            </a:r>
            <a:endParaRPr lang="en-US" sz="2625" dirty="0">
              <a:latin typeface="Volkswagen Serial Light" panose="02000000000000000000" pitchFamily="2" charset="77"/>
            </a:endParaRPr>
          </a:p>
        </p:txBody>
      </p:sp>
      <p:pic>
        <p:nvPicPr>
          <p:cNvPr id="22" name="Image 3" descr="preencoded.png">
            <a:extLst>
              <a:ext uri="{FF2B5EF4-FFF2-40B4-BE49-F238E27FC236}">
                <a16:creationId xmlns:a16="http://schemas.microsoft.com/office/drawing/2014/main" id="{3D1D2D37-4D90-6A7D-5751-0C798012D671}"/>
              </a:ext>
            </a:extLst>
          </p:cNvPr>
          <p:cNvPicPr>
            <a:picLocks noChangeAspect="1"/>
          </p:cNvPicPr>
          <p:nvPr/>
        </p:nvPicPr>
        <p:blipFill>
          <a:blip r:embed="rId7"/>
          <a:srcRect/>
          <a:stretch/>
        </p:blipFill>
        <p:spPr>
          <a:xfrm>
            <a:off x="1285875" y="387822"/>
            <a:ext cx="3076575" cy="1167540"/>
          </a:xfrm>
          <a:prstGeom prst="rect">
            <a:avLst/>
          </a:prstGeom>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3838575"/>
          </a:xfrm>
          <a:prstGeom prst="rect">
            <a:avLst/>
          </a:prstGeom>
        </p:spPr>
      </p:pic>
      <p:pic>
        <p:nvPicPr>
          <p:cNvPr id="3" name="Image 1" descr="preencoded.png"/>
          <p:cNvPicPr>
            <a:picLocks noChangeAspect="1"/>
          </p:cNvPicPr>
          <p:nvPr/>
        </p:nvPicPr>
        <p:blipFill>
          <a:blip r:embed="rId4"/>
          <a:srcRect/>
          <a:stretch/>
        </p:blipFill>
        <p:spPr>
          <a:xfrm>
            <a:off x="8505825" y="942975"/>
            <a:ext cx="5581650" cy="9344025"/>
          </a:xfrm>
          <a:prstGeom prst="rect">
            <a:avLst/>
          </a:prstGeom>
        </p:spPr>
      </p:pic>
      <p:pic>
        <p:nvPicPr>
          <p:cNvPr id="4" name="Image 2" descr="preencoded.png"/>
          <p:cNvPicPr>
            <a:picLocks noChangeAspect="1"/>
          </p:cNvPicPr>
          <p:nvPr/>
        </p:nvPicPr>
        <p:blipFill>
          <a:blip r:embed="rId5"/>
          <a:srcRect/>
          <a:stretch/>
        </p:blipFill>
        <p:spPr>
          <a:xfrm>
            <a:off x="12573000" y="1695450"/>
            <a:ext cx="5505450" cy="8591550"/>
          </a:xfrm>
          <a:prstGeom prst="rect">
            <a:avLst/>
          </a:prstGeom>
        </p:spPr>
      </p:pic>
      <p:pic>
        <p:nvPicPr>
          <p:cNvPr id="5" name="Image 3" descr="preencoded.png"/>
          <p:cNvPicPr>
            <a:picLocks noChangeAspect="1"/>
          </p:cNvPicPr>
          <p:nvPr/>
        </p:nvPicPr>
        <p:blipFill>
          <a:blip r:embed="rId6"/>
          <a:srcRect/>
          <a:stretch/>
        </p:blipFill>
        <p:spPr>
          <a:xfrm>
            <a:off x="5314950" y="2209800"/>
            <a:ext cx="5067300" cy="8077200"/>
          </a:xfrm>
          <a:prstGeom prst="rect">
            <a:avLst/>
          </a:prstGeom>
        </p:spPr>
      </p:pic>
      <p:sp>
        <p:nvSpPr>
          <p:cNvPr id="6" name="Text 0"/>
          <p:cNvSpPr/>
          <p:nvPr/>
        </p:nvSpPr>
        <p:spPr>
          <a:xfrm>
            <a:off x="1171575" y="2397143"/>
            <a:ext cx="9210675" cy="1089271"/>
          </a:xfrm>
          <a:prstGeom prst="rect">
            <a:avLst/>
          </a:prstGeom>
          <a:noFill/>
          <a:ln/>
        </p:spPr>
        <p:txBody>
          <a:bodyPr wrap="square" lIns="0" tIns="0" rIns="0" bIns="0" rtlCol="0" anchor="ctr"/>
          <a:lstStyle/>
          <a:p>
            <a:pPr marL="0" indent="0" algn="l">
              <a:lnSpc>
                <a:spcPts val="4500"/>
              </a:lnSpc>
              <a:buNone/>
            </a:pPr>
            <a:r>
              <a:rPr lang="en-US" sz="7125" b="1" kern="0" spc="-225" dirty="0">
                <a:solidFill>
                  <a:srgbClr val="FFFFFF"/>
                </a:solidFill>
                <a:latin typeface="Mont SemiBold" pitchFamily="2" charset="0"/>
                <a:ea typeface="Mont SemiBold Italic" pitchFamily="34" charset="-122"/>
                <a:cs typeface="Mont SemiBold Italic" pitchFamily="34" charset="-120"/>
              </a:rPr>
              <a:t>Usuarios</a:t>
            </a:r>
            <a:endParaRPr lang="en-US" sz="7125" b="1" dirty="0">
              <a:latin typeface="Mont SemiBold" pitchFamily="2" charset="0"/>
            </a:endParaRPr>
          </a:p>
        </p:txBody>
      </p:sp>
      <p:sp>
        <p:nvSpPr>
          <p:cNvPr id="7" name="Text 1"/>
          <p:cNvSpPr/>
          <p:nvPr/>
        </p:nvSpPr>
        <p:spPr>
          <a:xfrm>
            <a:off x="1285875" y="1606424"/>
            <a:ext cx="4848225" cy="969351"/>
          </a:xfrm>
          <a:prstGeom prst="rect">
            <a:avLst/>
          </a:prstGeom>
          <a:noFill/>
          <a:ln/>
        </p:spPr>
        <p:txBody>
          <a:bodyPr wrap="square" lIns="0" tIns="0" rIns="0" bIns="0" rtlCol="0" anchor="ctr"/>
          <a:lstStyle/>
          <a:p>
            <a:pPr marL="0" indent="0" algn="l">
              <a:lnSpc>
                <a:spcPts val="4500"/>
              </a:lnSpc>
              <a:buNone/>
            </a:pPr>
            <a:r>
              <a:rPr lang="en-US" sz="6000" kern="0" spc="-225" dirty="0">
                <a:solidFill>
                  <a:srgbClr val="FFFFFF"/>
                </a:solidFill>
                <a:latin typeface="Mont Light" pitchFamily="34" charset="0"/>
                <a:ea typeface="Mont Light" pitchFamily="34" charset="-122"/>
                <a:cs typeface="Mont Light" pitchFamily="34" charset="-120"/>
              </a:rPr>
              <a:t>App</a:t>
            </a:r>
            <a:endParaRPr lang="en-US" sz="6000" dirty="0"/>
          </a:p>
        </p:txBody>
      </p:sp>
      <p:pic>
        <p:nvPicPr>
          <p:cNvPr id="8" name="Image 3" descr="preencoded.png">
            <a:extLst>
              <a:ext uri="{FF2B5EF4-FFF2-40B4-BE49-F238E27FC236}">
                <a16:creationId xmlns:a16="http://schemas.microsoft.com/office/drawing/2014/main" id="{DF883C2D-8E3B-C20C-5098-48E4CE4BCEC8}"/>
              </a:ext>
            </a:extLst>
          </p:cNvPr>
          <p:cNvPicPr>
            <a:picLocks noChangeAspect="1"/>
          </p:cNvPicPr>
          <p:nvPr/>
        </p:nvPicPr>
        <p:blipFill>
          <a:blip r:embed="rId7"/>
          <a:srcRect/>
          <a:stretch/>
        </p:blipFill>
        <p:spPr>
          <a:xfrm>
            <a:off x="1285875" y="266236"/>
            <a:ext cx="3076575" cy="1167540"/>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506825" y="8382000"/>
            <a:ext cx="1223493" cy="1223493"/>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3525" y="1066800"/>
            <a:ext cx="3582446" cy="1009626"/>
          </a:xfrm>
          <a:prstGeom prst="rect">
            <a:avLst/>
          </a:prstGeom>
        </p:spPr>
      </p:pic>
      <p:pic>
        <p:nvPicPr>
          <p:cNvPr id="4" name="Image 2" descr="preencoded.png"/>
          <p:cNvPicPr>
            <a:picLocks noChangeAspect="1"/>
          </p:cNvPicPr>
          <p:nvPr/>
        </p:nvPicPr>
        <p:blipFill>
          <a:blip r:embed="rId7"/>
          <a:srcRect/>
          <a:stretch/>
        </p:blipFill>
        <p:spPr>
          <a:xfrm>
            <a:off x="0" y="0"/>
            <a:ext cx="8181975" cy="10287000"/>
          </a:xfrm>
          <a:prstGeom prst="rect">
            <a:avLst/>
          </a:prstGeom>
        </p:spPr>
      </p:pic>
      <p:sp>
        <p:nvSpPr>
          <p:cNvPr id="5" name="Text 0"/>
          <p:cNvSpPr/>
          <p:nvPr/>
        </p:nvSpPr>
        <p:spPr>
          <a:xfrm>
            <a:off x="16306800" y="9810750"/>
            <a:ext cx="1619250" cy="247650"/>
          </a:xfrm>
          <a:prstGeom prst="rect">
            <a:avLst/>
          </a:prstGeom>
          <a:noFill/>
          <a:ln/>
        </p:spPr>
        <p:txBody>
          <a:bodyPr wrap="square" lIns="0" tIns="0" rIns="0" bIns="0" rtlCol="0" anchor="t"/>
          <a:lstStyle/>
          <a:p>
            <a:pPr marL="0" indent="0" algn="ctr">
              <a:lnSpc>
                <a:spcPts val="1650"/>
              </a:lnSpc>
              <a:buNone/>
            </a:pPr>
            <a:r>
              <a:rPr lang="en-US" sz="1425" dirty="0">
                <a:solidFill>
                  <a:srgbClr val="0A0C53"/>
                </a:solidFill>
                <a:latin typeface="Mont Light" pitchFamily="34" charset="0"/>
                <a:ea typeface="Mont Light" pitchFamily="34" charset="-122"/>
                <a:cs typeface="Mont Light" pitchFamily="34" charset="-120"/>
              </a:rPr>
              <a:t>www.ita-sa.com</a:t>
            </a:r>
            <a:endParaRPr lang="en-US" sz="1425" dirty="0"/>
          </a:p>
        </p:txBody>
      </p:sp>
      <p:sp>
        <p:nvSpPr>
          <p:cNvPr id="6" name="Text 1"/>
          <p:cNvSpPr/>
          <p:nvPr/>
        </p:nvSpPr>
        <p:spPr>
          <a:xfrm>
            <a:off x="9201150" y="3686175"/>
            <a:ext cx="6686550" cy="1533525"/>
          </a:xfrm>
          <a:prstGeom prst="rect">
            <a:avLst/>
          </a:prstGeom>
          <a:noFill/>
          <a:ln/>
        </p:spPr>
        <p:txBody>
          <a:bodyPr wrap="square" lIns="0" tIns="0" rIns="0" bIns="0" rtlCol="0" anchor="t"/>
          <a:lstStyle/>
          <a:p>
            <a:pPr marL="0" indent="0" algn="l">
              <a:lnSpc>
                <a:spcPts val="3300"/>
              </a:lnSpc>
              <a:buNone/>
            </a:pPr>
            <a:r>
              <a:rPr lang="en-US" sz="3300" kern="0" spc="-75" dirty="0">
                <a:solidFill>
                  <a:srgbClr val="0A0C53"/>
                </a:solidFill>
                <a:latin typeface="Mont SemiBold Italic" pitchFamily="34" charset="0"/>
                <a:ea typeface="Mont SemiBold Italic" pitchFamily="34" charset="-122"/>
                <a:cs typeface="Mont SemiBold Italic" pitchFamily="34" charset="-120"/>
              </a:rPr>
              <a:t>Mejoramos, optimizamos, modernizamos y simplificamos actividades, operaciones y procesos con ingeniería tic.</a:t>
            </a:r>
            <a:endParaRPr lang="en-US" sz="3300" dirty="0"/>
          </a:p>
        </p:txBody>
      </p:sp>
      <p:sp>
        <p:nvSpPr>
          <p:cNvPr id="7" name="Text 2"/>
          <p:cNvSpPr/>
          <p:nvPr/>
        </p:nvSpPr>
        <p:spPr>
          <a:xfrm>
            <a:off x="9201150" y="5505450"/>
            <a:ext cx="6715125" cy="1104900"/>
          </a:xfrm>
          <a:prstGeom prst="rect">
            <a:avLst/>
          </a:prstGeom>
          <a:noFill/>
          <a:ln/>
        </p:spPr>
        <p:txBody>
          <a:bodyPr wrap="square" lIns="0" tIns="0" rIns="0" bIns="0" rtlCol="0" anchor="t"/>
          <a:lstStyle/>
          <a:p>
            <a:pPr marL="0" indent="0" algn="l">
              <a:lnSpc>
                <a:spcPts val="2400"/>
              </a:lnSpc>
              <a:buNone/>
            </a:pPr>
            <a:r>
              <a:rPr lang="en-US" sz="2025" dirty="0">
                <a:solidFill>
                  <a:srgbClr val="0A0C53"/>
                </a:solidFill>
                <a:latin typeface="Mont Light" pitchFamily="34" charset="0"/>
                <a:ea typeface="Mont Light" pitchFamily="34" charset="-122"/>
                <a:cs typeface="Mont Light" pitchFamily="34" charset="-120"/>
              </a:rPr>
              <a:t>Potenciamos tecnológicamente el rendimiento administrativo y operativo de las organizaciones públicas y privadas</a:t>
            </a:r>
            <a:endParaRPr lang="en-US" sz="202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76009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01100" y="3695700"/>
            <a:ext cx="638175" cy="638175"/>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192125" y="3619500"/>
            <a:ext cx="638175" cy="638175"/>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01100" y="4714875"/>
            <a:ext cx="638175" cy="638175"/>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192125" y="4714875"/>
            <a:ext cx="638175" cy="638175"/>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10625" y="5676900"/>
            <a:ext cx="638175" cy="638175"/>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201650" y="5600700"/>
            <a:ext cx="638175" cy="638175"/>
          </a:xfrm>
          <a:prstGeom prst="rect">
            <a:avLst/>
          </a:prstGeom>
        </p:spPr>
      </p:pic>
      <p:pic>
        <p:nvPicPr>
          <p:cNvPr id="9" name="Image 7"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01100" y="6543675"/>
            <a:ext cx="638175" cy="638175"/>
          </a:xfrm>
          <a:prstGeom prst="rect">
            <a:avLst/>
          </a:prstGeom>
        </p:spPr>
      </p:pic>
      <p:pic>
        <p:nvPicPr>
          <p:cNvPr id="10" name="Image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01100" y="7410450"/>
            <a:ext cx="638175" cy="638175"/>
          </a:xfrm>
          <a:prstGeom prst="rect">
            <a:avLst/>
          </a:prstGeom>
        </p:spPr>
      </p:pic>
      <p:sp>
        <p:nvSpPr>
          <p:cNvPr id="11" name="Text 0"/>
          <p:cNvSpPr/>
          <p:nvPr/>
        </p:nvSpPr>
        <p:spPr>
          <a:xfrm>
            <a:off x="9120187" y="2109775"/>
            <a:ext cx="4429125" cy="1171575"/>
          </a:xfrm>
          <a:prstGeom prst="rect">
            <a:avLst/>
          </a:prstGeom>
          <a:noFill/>
          <a:ln/>
        </p:spPr>
        <p:txBody>
          <a:bodyPr wrap="square" lIns="0" tIns="0" rIns="0" bIns="0" rtlCol="0" anchor="ctr"/>
          <a:lstStyle/>
          <a:p>
            <a:pPr marL="0" indent="0" algn="l">
              <a:lnSpc>
                <a:spcPts val="3975"/>
              </a:lnSpc>
              <a:buNone/>
            </a:pPr>
            <a:r>
              <a:rPr lang="en-US" sz="4500" b="1" kern="0" spc="-150" dirty="0">
                <a:solidFill>
                  <a:srgbClr val="0F1145"/>
                </a:solidFill>
                <a:latin typeface="Mont SemiBold" pitchFamily="2" charset="0"/>
                <a:ea typeface="Mont SemiBold Italic" pitchFamily="34" charset="-122"/>
                <a:cs typeface="Mont SemiBold Italic" pitchFamily="34" charset="-120"/>
              </a:rPr>
              <a:t>Pantalla de</a:t>
            </a:r>
            <a:r>
              <a:rPr lang="en-US" sz="4500" kern="0" spc="-150" dirty="0">
                <a:solidFill>
                  <a:srgbClr val="0F1145"/>
                </a:solidFill>
                <a:latin typeface="Mont SemiBold Italic" pitchFamily="34" charset="0"/>
                <a:ea typeface="Mont SemiBold Italic" pitchFamily="34" charset="-122"/>
                <a:cs typeface="Mont SemiBold Italic" pitchFamily="34" charset="-120"/>
              </a:rPr>
              <a:t>
</a:t>
            </a:r>
            <a:r>
              <a:rPr lang="en-US" sz="4500" kern="0" spc="-150" dirty="0">
                <a:solidFill>
                  <a:srgbClr val="0F1145"/>
                </a:solidFill>
                <a:latin typeface="Mont Light" pitchFamily="34" charset="0"/>
                <a:ea typeface="Mont Light" pitchFamily="34" charset="-122"/>
                <a:cs typeface="Mont Light" pitchFamily="34" charset="-120"/>
              </a:rPr>
              <a:t>Contenido</a:t>
            </a:r>
            <a:endParaRPr lang="en-US" sz="4500" dirty="0"/>
          </a:p>
        </p:txBody>
      </p:sp>
      <p:sp>
        <p:nvSpPr>
          <p:cNvPr id="12" name="Text 1"/>
          <p:cNvSpPr/>
          <p:nvPr/>
        </p:nvSpPr>
        <p:spPr>
          <a:xfrm>
            <a:off x="9591675" y="3695700"/>
            <a:ext cx="3171825" cy="4391025"/>
          </a:xfrm>
          <a:prstGeom prst="rect">
            <a:avLst/>
          </a:prstGeom>
          <a:noFill/>
          <a:ln/>
        </p:spPr>
        <p:txBody>
          <a:bodyPr wrap="square" lIns="0" tIns="0" rIns="0" bIns="0" rtlCol="0" anchor="t"/>
          <a:lstStyle/>
          <a:p>
            <a:pPr marL="0" indent="0" algn="l">
              <a:lnSpc>
                <a:spcPts val="2400"/>
              </a:lnSpc>
              <a:spcAft>
                <a:spcPts val="3450"/>
              </a:spcAft>
              <a:buNone/>
            </a:pP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Información de las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tarifas establecidas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Información del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taxímetro en tiempo real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Mapa</a:t>
            </a:r>
            <a:br>
              <a:rPr dirty="0">
                <a:latin typeface="Volkswagen Serial Light" panose="02000000000000000000" pitchFamily="2" charset="77"/>
              </a:rPr>
            </a:b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del recorrido​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Tour Virtual
Sitios de interés</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a:t>
            </a:r>
            <a:endParaRPr lang="en-US" sz="2325" dirty="0">
              <a:latin typeface="Volkswagen Serial Light" panose="02000000000000000000" pitchFamily="2" charset="77"/>
            </a:endParaRPr>
          </a:p>
        </p:txBody>
      </p:sp>
      <p:sp>
        <p:nvSpPr>
          <p:cNvPr id="13" name="Text 2"/>
          <p:cNvSpPr/>
          <p:nvPr/>
        </p:nvSpPr>
        <p:spPr>
          <a:xfrm>
            <a:off x="13982700" y="3695700"/>
            <a:ext cx="3171825" cy="2647950"/>
          </a:xfrm>
          <a:prstGeom prst="rect">
            <a:avLst/>
          </a:prstGeom>
          <a:noFill/>
          <a:ln/>
        </p:spPr>
        <p:txBody>
          <a:bodyPr wrap="square" lIns="0" tIns="0" rIns="0" bIns="0" rtlCol="0" anchor="t"/>
          <a:lstStyle/>
          <a:p>
            <a:pPr marL="0" indent="0" algn="l">
              <a:lnSpc>
                <a:spcPts val="2400"/>
              </a:lnSpc>
              <a:spcAft>
                <a:spcPts val="3450"/>
              </a:spcAft>
              <a:buNone/>
            </a:pP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Estado de vuelos</a:t>
            </a:r>
            <a:br>
              <a:rPr>
                <a:latin typeface="Volkswagen Serial Light" panose="02000000000000000000" pitchFamily="2" charset="77"/>
              </a:rPr>
            </a:b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del aeropuerto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Funciones para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discapacitados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Pautas</a:t>
            </a:r>
            <a:endParaRPr lang="en-US" sz="2325" dirty="0">
              <a:latin typeface="Volkswagen Serial Light" panose="02000000000000000000" pitchFamily="2" charset="77"/>
            </a:endParaRPr>
          </a:p>
        </p:txBody>
      </p:sp>
      <p:pic>
        <p:nvPicPr>
          <p:cNvPr id="14" name="Image 5" descr="preencoded.png">
            <a:extLst>
              <a:ext uri="{FF2B5EF4-FFF2-40B4-BE49-F238E27FC236}">
                <a16:creationId xmlns:a16="http://schemas.microsoft.com/office/drawing/2014/main" id="{E53470EC-BA2D-DD63-0AF1-B1FD87A12AB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20187" y="495312"/>
            <a:ext cx="3582445" cy="1009626"/>
          </a:xfrm>
          <a:prstGeom prst="rect">
            <a:avLst/>
          </a:prstGeom>
        </p:spPr>
      </p:pic>
      <p:pic>
        <p:nvPicPr>
          <p:cNvPr id="15" name="Image 3" descr="preencoded.png">
            <a:extLst>
              <a:ext uri="{FF2B5EF4-FFF2-40B4-BE49-F238E27FC236}">
                <a16:creationId xmlns:a16="http://schemas.microsoft.com/office/drawing/2014/main" id="{6FEB114B-C535-0167-A95B-4C8180FC9671}"/>
              </a:ext>
            </a:extLst>
          </p:cNvPr>
          <p:cNvPicPr>
            <a:picLocks noChangeAspect="1"/>
          </p:cNvPicPr>
          <p:nvPr/>
        </p:nvPicPr>
        <p:blipFill>
          <a:blip r:embed="rId8"/>
          <a:srcRect/>
          <a:stretch/>
        </p:blipFill>
        <p:spPr>
          <a:xfrm>
            <a:off x="1485900" y="358478"/>
            <a:ext cx="3076575" cy="1167540"/>
          </a:xfrm>
          <a:prstGeom prst="rect">
            <a:avLst/>
          </a:prstGeo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3695700"/>
            <a:ext cx="638175" cy="638175"/>
          </a:xfrm>
          <a:prstGeom prst="rect">
            <a:avLst/>
          </a:prstGeom>
        </p:spPr>
      </p:pic>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192125" y="3619500"/>
            <a:ext cx="638175" cy="638175"/>
          </a:xfrm>
          <a:prstGeom prst="rect">
            <a:avLst/>
          </a:prstGeom>
        </p:spPr>
      </p:pic>
      <p:pic>
        <p:nvPicPr>
          <p:cNvPr id="4" name="Image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4714875"/>
            <a:ext cx="638175" cy="638175"/>
          </a:xfrm>
          <a:prstGeom prst="rect">
            <a:avLst/>
          </a:prstGeom>
        </p:spPr>
      </p:pic>
      <p:pic>
        <p:nvPicPr>
          <p:cNvPr id="5" name="Image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01650" y="5133975"/>
            <a:ext cx="638175" cy="638175"/>
          </a:xfrm>
          <a:prstGeom prst="rect">
            <a:avLst/>
          </a:prstGeom>
        </p:spPr>
      </p:pic>
      <p:pic>
        <p:nvPicPr>
          <p:cNvPr id="6" name="Image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5772150"/>
            <a:ext cx="638175" cy="638175"/>
          </a:xfrm>
          <a:prstGeom prst="rect">
            <a:avLst/>
          </a:prstGeom>
        </p:spPr>
      </p:pic>
      <p:pic>
        <p:nvPicPr>
          <p:cNvPr id="7" name="Image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01650" y="6191250"/>
            <a:ext cx="638175" cy="638175"/>
          </a:xfrm>
          <a:prstGeom prst="rect">
            <a:avLst/>
          </a:prstGeom>
        </p:spPr>
      </p:pic>
      <p:pic>
        <p:nvPicPr>
          <p:cNvPr id="8" name="Image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6829425"/>
            <a:ext cx="638175" cy="638175"/>
          </a:xfrm>
          <a:prstGeom prst="rect">
            <a:avLst/>
          </a:prstGeom>
        </p:spPr>
      </p:pic>
      <p:pic>
        <p:nvPicPr>
          <p:cNvPr id="9" name="Image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7848600"/>
            <a:ext cx="638175" cy="638175"/>
          </a:xfrm>
          <a:prstGeom prst="rect">
            <a:avLst/>
          </a:prstGeom>
        </p:spPr>
      </p:pic>
      <p:pic>
        <p:nvPicPr>
          <p:cNvPr id="10" name="Image 8" descr="preencoded.png"/>
          <p:cNvPicPr>
            <a:picLocks noChangeAspect="1"/>
          </p:cNvPicPr>
          <p:nvPr/>
        </p:nvPicPr>
        <p:blipFill>
          <a:blip r:embed="rId5"/>
          <a:srcRect/>
          <a:stretch/>
        </p:blipFill>
        <p:spPr>
          <a:xfrm>
            <a:off x="0" y="0"/>
            <a:ext cx="7648575" cy="10287000"/>
          </a:xfrm>
          <a:prstGeom prst="rect">
            <a:avLst/>
          </a:prstGeom>
        </p:spPr>
      </p:pic>
      <p:sp>
        <p:nvSpPr>
          <p:cNvPr id="11" name="Text 0"/>
          <p:cNvSpPr/>
          <p:nvPr/>
        </p:nvSpPr>
        <p:spPr>
          <a:xfrm>
            <a:off x="9120187" y="1847838"/>
            <a:ext cx="4429125" cy="1171575"/>
          </a:xfrm>
          <a:prstGeom prst="rect">
            <a:avLst/>
          </a:prstGeom>
          <a:noFill/>
          <a:ln/>
        </p:spPr>
        <p:txBody>
          <a:bodyPr wrap="square" lIns="0" tIns="0" rIns="0" bIns="0" rtlCol="0" anchor="ctr"/>
          <a:lstStyle/>
          <a:p>
            <a:pPr marL="0" indent="0" algn="l">
              <a:lnSpc>
                <a:spcPts val="3975"/>
              </a:lnSpc>
              <a:buNone/>
            </a:pPr>
            <a:r>
              <a:rPr lang="en-US" sz="4500" b="1" kern="0" spc="-150" dirty="0">
                <a:solidFill>
                  <a:srgbClr val="0A0C53"/>
                </a:solidFill>
                <a:latin typeface="Mont SemiBold" pitchFamily="2" charset="0"/>
                <a:ea typeface="Mont SemiBold Italic" pitchFamily="34" charset="-122"/>
                <a:cs typeface="Mont SemiBold Italic" pitchFamily="34" charset="-120"/>
              </a:rPr>
              <a:t>Video</a:t>
            </a:r>
            <a:r>
              <a:rPr lang="en-US" sz="4500" kern="0" spc="-150" dirty="0">
                <a:solidFill>
                  <a:srgbClr val="0A0C53"/>
                </a:solidFill>
                <a:latin typeface="Mont SemiBold Italic" pitchFamily="34" charset="0"/>
                <a:ea typeface="Mont SemiBold Italic" pitchFamily="34" charset="-122"/>
                <a:cs typeface="Mont SemiBold Italic" pitchFamily="34" charset="-120"/>
              </a:rPr>
              <a:t>
</a:t>
            </a:r>
            <a:r>
              <a:rPr lang="en-US" sz="4500" kern="0" spc="-150" dirty="0">
                <a:solidFill>
                  <a:srgbClr val="0A0C53"/>
                </a:solidFill>
                <a:latin typeface="Mont Light" pitchFamily="34" charset="0"/>
                <a:ea typeface="Mont Light" pitchFamily="34" charset="-122"/>
                <a:cs typeface="Mont Light" pitchFamily="34" charset="-120"/>
              </a:rPr>
              <a:t>Streaming</a:t>
            </a:r>
            <a:endParaRPr lang="en-US" sz="4500" dirty="0"/>
          </a:p>
        </p:txBody>
      </p:sp>
      <p:sp>
        <p:nvSpPr>
          <p:cNvPr id="12" name="Text 1"/>
          <p:cNvSpPr/>
          <p:nvPr/>
        </p:nvSpPr>
        <p:spPr>
          <a:xfrm>
            <a:off x="9591675" y="3695700"/>
            <a:ext cx="3171825" cy="5000625"/>
          </a:xfrm>
          <a:prstGeom prst="rect">
            <a:avLst/>
          </a:prstGeom>
          <a:noFill/>
          <a:ln/>
        </p:spPr>
        <p:txBody>
          <a:bodyPr wrap="square" lIns="0" tIns="0" rIns="0" bIns="0" rtlCol="0" anchor="t"/>
          <a:lstStyle/>
          <a:p>
            <a:pPr marL="0" indent="0" algn="l">
              <a:lnSpc>
                <a:spcPts val="2400"/>
              </a:lnSpc>
              <a:spcAft>
                <a:spcPts val="3450"/>
              </a:spcAft>
              <a:buNone/>
            </a:pP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Transcodificación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Ilimitada de ABR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Cualquier Medio a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Cualquier Equipo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Streaming de Calidad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Profesional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DVR para Streams</a:t>
            </a:r>
            <a:br>
              <a:rPr dirty="0">
                <a:latin typeface="Volkswagen Serial Light" panose="02000000000000000000" pitchFamily="2" charset="77"/>
              </a:rPr>
            </a:b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en Vivo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Seguridad de contenido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multi-nivel</a:t>
            </a:r>
            <a:endParaRPr lang="en-US" sz="2325" dirty="0">
              <a:latin typeface="Volkswagen Serial Light" panose="02000000000000000000" pitchFamily="2" charset="77"/>
            </a:endParaRPr>
          </a:p>
        </p:txBody>
      </p:sp>
      <p:sp>
        <p:nvSpPr>
          <p:cNvPr id="13" name="Text 2"/>
          <p:cNvSpPr/>
          <p:nvPr/>
        </p:nvSpPr>
        <p:spPr>
          <a:xfrm>
            <a:off x="13982700" y="3695700"/>
            <a:ext cx="3171825" cy="3133725"/>
          </a:xfrm>
          <a:prstGeom prst="rect">
            <a:avLst/>
          </a:prstGeom>
          <a:noFill/>
          <a:ln/>
        </p:spPr>
        <p:txBody>
          <a:bodyPr wrap="square" lIns="0" tIns="0" rIns="0" bIns="0" rtlCol="0" anchor="t"/>
          <a:lstStyle/>
          <a:p>
            <a:pPr marL="0" indent="0" algn="l">
              <a:lnSpc>
                <a:spcPts val="2400"/>
              </a:lnSpc>
              <a:spcAft>
                <a:spcPts val="3450"/>
              </a:spcAft>
              <a:buNone/>
            </a:pP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Transmisión de video</a:t>
            </a:r>
            <a:br>
              <a:rPr>
                <a:latin typeface="Volkswagen Serial Light" panose="02000000000000000000" pitchFamily="2" charset="77"/>
              </a:rPr>
            </a:b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en vivo a cualquier dispositivo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Transcodificación con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tasa adoptiva de transmisión (ABR)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Pautas</a:t>
            </a:r>
            <a:endParaRPr lang="en-US" sz="2325" dirty="0">
              <a:latin typeface="Volkswagen Serial Light" panose="02000000000000000000" pitchFamily="2" charset="77"/>
            </a:endParaRPr>
          </a:p>
        </p:txBody>
      </p:sp>
      <p:pic>
        <p:nvPicPr>
          <p:cNvPr id="14" name="Image 5" descr="preencoded.png">
            <a:extLst>
              <a:ext uri="{FF2B5EF4-FFF2-40B4-BE49-F238E27FC236}">
                <a16:creationId xmlns:a16="http://schemas.microsoft.com/office/drawing/2014/main" id="{E67D11EB-C40C-B06E-5C4E-96F83B3386E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20187" y="419112"/>
            <a:ext cx="3582445" cy="1009626"/>
          </a:xfrm>
          <a:prstGeom prst="rect">
            <a:avLst/>
          </a:prstGeom>
        </p:spPr>
      </p:pic>
      <p:pic>
        <p:nvPicPr>
          <p:cNvPr id="15" name="Image 3" descr="preencoded.png">
            <a:extLst>
              <a:ext uri="{FF2B5EF4-FFF2-40B4-BE49-F238E27FC236}">
                <a16:creationId xmlns:a16="http://schemas.microsoft.com/office/drawing/2014/main" id="{9A5D1CC2-7204-1B4D-65C6-305CEDCDCFCC}"/>
              </a:ext>
            </a:extLst>
          </p:cNvPr>
          <p:cNvPicPr>
            <a:picLocks noChangeAspect="1"/>
          </p:cNvPicPr>
          <p:nvPr/>
        </p:nvPicPr>
        <p:blipFill>
          <a:blip r:embed="rId8"/>
          <a:srcRect/>
          <a:stretch/>
        </p:blipFill>
        <p:spPr>
          <a:xfrm>
            <a:off x="1485900" y="358478"/>
            <a:ext cx="3076575" cy="1167540"/>
          </a:xfrm>
          <a:prstGeom prst="rect">
            <a:avLst/>
          </a:prstGeom>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3695700"/>
            <a:ext cx="638175" cy="638175"/>
          </a:xfrm>
          <a:prstGeom prst="rect">
            <a:avLst/>
          </a:prstGeom>
        </p:spPr>
      </p:pic>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763500" y="3619500"/>
            <a:ext cx="638175" cy="638175"/>
          </a:xfrm>
          <a:prstGeom prst="rect">
            <a:avLst/>
          </a:prstGeom>
        </p:spPr>
      </p:pic>
      <p:pic>
        <p:nvPicPr>
          <p:cNvPr id="4" name="Image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4714875"/>
            <a:ext cx="638175" cy="638175"/>
          </a:xfrm>
          <a:prstGeom prst="rect">
            <a:avLst/>
          </a:prstGeom>
        </p:spPr>
      </p:pic>
      <p:pic>
        <p:nvPicPr>
          <p:cNvPr id="5" name="Image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773025" y="4724400"/>
            <a:ext cx="638175" cy="638175"/>
          </a:xfrm>
          <a:prstGeom prst="rect">
            <a:avLst/>
          </a:prstGeom>
        </p:spPr>
      </p:pic>
      <p:pic>
        <p:nvPicPr>
          <p:cNvPr id="6" name="Image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5705475"/>
            <a:ext cx="638175" cy="638175"/>
          </a:xfrm>
          <a:prstGeom prst="rect">
            <a:avLst/>
          </a:prstGeom>
        </p:spPr>
      </p:pic>
      <p:pic>
        <p:nvPicPr>
          <p:cNvPr id="7" name="Image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773025" y="5762625"/>
            <a:ext cx="638175" cy="638175"/>
          </a:xfrm>
          <a:prstGeom prst="rect">
            <a:avLst/>
          </a:prstGeom>
        </p:spPr>
      </p:pic>
      <p:pic>
        <p:nvPicPr>
          <p:cNvPr id="8" name="Image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6753225"/>
            <a:ext cx="638175" cy="638175"/>
          </a:xfrm>
          <a:prstGeom prst="rect">
            <a:avLst/>
          </a:prstGeom>
        </p:spPr>
      </p:pic>
      <p:pic>
        <p:nvPicPr>
          <p:cNvPr id="9" name="Image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7734300"/>
            <a:ext cx="638175" cy="638175"/>
          </a:xfrm>
          <a:prstGeom prst="rect">
            <a:avLst/>
          </a:prstGeom>
        </p:spPr>
      </p:pic>
      <p:pic>
        <p:nvPicPr>
          <p:cNvPr id="10" name="Image 8" descr="preencoded.png"/>
          <p:cNvPicPr>
            <a:picLocks noChangeAspect="1"/>
          </p:cNvPicPr>
          <p:nvPr/>
        </p:nvPicPr>
        <p:blipFill>
          <a:blip r:embed="rId5"/>
          <a:srcRect/>
          <a:stretch/>
        </p:blipFill>
        <p:spPr>
          <a:xfrm>
            <a:off x="0" y="0"/>
            <a:ext cx="7810500" cy="10287000"/>
          </a:xfrm>
          <a:prstGeom prst="rect">
            <a:avLst/>
          </a:prstGeom>
        </p:spPr>
      </p:pic>
      <p:sp>
        <p:nvSpPr>
          <p:cNvPr id="11" name="Text 0"/>
          <p:cNvSpPr/>
          <p:nvPr/>
        </p:nvSpPr>
        <p:spPr>
          <a:xfrm>
            <a:off x="9144000" y="2054235"/>
            <a:ext cx="4429125" cy="1171575"/>
          </a:xfrm>
          <a:prstGeom prst="rect">
            <a:avLst/>
          </a:prstGeom>
          <a:noFill/>
          <a:ln/>
        </p:spPr>
        <p:txBody>
          <a:bodyPr wrap="square" lIns="0" tIns="0" rIns="0" bIns="0" rtlCol="0" anchor="ctr"/>
          <a:lstStyle/>
          <a:p>
            <a:pPr marL="0" indent="0" algn="l">
              <a:lnSpc>
                <a:spcPts val="3975"/>
              </a:lnSpc>
              <a:buNone/>
            </a:pPr>
            <a:r>
              <a:rPr lang="en-US" sz="4500" b="1" kern="0" spc="-150" dirty="0">
                <a:solidFill>
                  <a:srgbClr val="0A0C53"/>
                </a:solidFill>
                <a:latin typeface="Mont SemiBold" pitchFamily="2" charset="0"/>
                <a:ea typeface="Mont SemiBold Italic" pitchFamily="34" charset="-122"/>
                <a:cs typeface="Mont SemiBold Italic" pitchFamily="34" charset="-120"/>
              </a:rPr>
              <a:t>Luz</a:t>
            </a:r>
            <a:r>
              <a:rPr lang="en-US" sz="4500" kern="0" spc="-150" dirty="0">
                <a:solidFill>
                  <a:srgbClr val="0A0C53"/>
                </a:solidFill>
                <a:latin typeface="Mont SemiBold Italic" pitchFamily="34" charset="0"/>
                <a:ea typeface="Mont SemiBold Italic" pitchFamily="34" charset="-122"/>
                <a:cs typeface="Mont SemiBold Italic" pitchFamily="34" charset="-120"/>
              </a:rPr>
              <a:t>
</a:t>
            </a:r>
            <a:r>
              <a:rPr lang="en-US" sz="4500" kern="0" spc="-150" dirty="0">
                <a:solidFill>
                  <a:srgbClr val="0A0C53"/>
                </a:solidFill>
                <a:latin typeface="Mont Light" pitchFamily="34" charset="0"/>
                <a:ea typeface="Mont Light" pitchFamily="34" charset="-122"/>
                <a:cs typeface="Mont Light" pitchFamily="34" charset="-120"/>
              </a:rPr>
              <a:t>Techo</a:t>
            </a:r>
            <a:endParaRPr lang="en-US" sz="4500" dirty="0"/>
          </a:p>
        </p:txBody>
      </p:sp>
      <p:sp>
        <p:nvSpPr>
          <p:cNvPr id="12" name="Text 1"/>
          <p:cNvSpPr/>
          <p:nvPr/>
        </p:nvSpPr>
        <p:spPr>
          <a:xfrm>
            <a:off x="9591675" y="3695700"/>
            <a:ext cx="2724150" cy="5000625"/>
          </a:xfrm>
          <a:prstGeom prst="rect">
            <a:avLst/>
          </a:prstGeom>
          <a:noFill/>
          <a:ln/>
        </p:spPr>
        <p:txBody>
          <a:bodyPr wrap="square" lIns="0" tIns="0" rIns="0" bIns="0" rtlCol="0" anchor="t"/>
          <a:lstStyle/>
          <a:p>
            <a:pPr marL="0" indent="0" algn="l">
              <a:lnSpc>
                <a:spcPts val="2400"/>
              </a:lnSpc>
              <a:spcAft>
                <a:spcPts val="3450"/>
              </a:spcAft>
              <a:buNone/>
            </a:pP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Estados </a:t>
            </a:r>
            <a:br>
              <a:rPr dirty="0">
                <a:latin typeface="Volkswagen Serial Light" panose="02000000000000000000" pitchFamily="2" charset="77"/>
              </a:rPr>
            </a:b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del servicio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Configuración</a:t>
            </a:r>
            <a:br>
              <a:rPr dirty="0">
                <a:latin typeface="Volkswagen Serial Light" panose="02000000000000000000" pitchFamily="2" charset="77"/>
              </a:rPr>
            </a:b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remota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Mas de 30 opciones</a:t>
            </a:r>
            <a:br>
              <a:rPr dirty="0">
                <a:latin typeface="Volkswagen Serial Light" panose="02000000000000000000" pitchFamily="2" charset="77"/>
              </a:rPr>
            </a:b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de animación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Mensajes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personalizados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Protección: IP65</a:t>
            </a:r>
            <a:endParaRPr lang="en-US" sz="2325" dirty="0">
              <a:latin typeface="Volkswagen Serial Light" panose="02000000000000000000" pitchFamily="2" charset="77"/>
            </a:endParaRPr>
          </a:p>
        </p:txBody>
      </p:sp>
      <p:sp>
        <p:nvSpPr>
          <p:cNvPr id="13" name="Text 2"/>
          <p:cNvSpPr/>
          <p:nvPr/>
        </p:nvSpPr>
        <p:spPr>
          <a:xfrm>
            <a:off x="13554075" y="3695700"/>
            <a:ext cx="3171825" cy="3133725"/>
          </a:xfrm>
          <a:prstGeom prst="rect">
            <a:avLst/>
          </a:prstGeom>
          <a:noFill/>
          <a:ln/>
        </p:spPr>
        <p:txBody>
          <a:bodyPr wrap="square" lIns="0" tIns="0" rIns="0" bIns="0" rtlCol="0" anchor="t"/>
          <a:lstStyle/>
          <a:p>
            <a:pPr marL="0" indent="0" algn="l">
              <a:lnSpc>
                <a:spcPts val="2400"/>
              </a:lnSpc>
              <a:spcAft>
                <a:spcPts val="3450"/>
              </a:spcAft>
              <a:buNone/>
            </a:pP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Vida útil aproximada: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90.000 Horas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Tamaño de la</a:t>
            </a:r>
            <a:br>
              <a:rPr>
                <a:latin typeface="Volkswagen Serial Light" panose="02000000000000000000" pitchFamily="2" charset="77"/>
              </a:rPr>
            </a:b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pantalla led: 304*76mm
</a:t>
            </a:r>
            <a:r>
              <a:rPr lang="en-US" sz="2325" dirty="0">
                <a:solidFill>
                  <a:srgbClr val="5A5A5A"/>
                </a:solidFill>
                <a:latin typeface="Volkswagen Serial Light" panose="02000000000000000000" pitchFamily="2" charset="77"/>
                <a:ea typeface="Volkswagen Serial Medium" pitchFamily="34" charset="-122"/>
                <a:cs typeface="Volkswagen Serial Medium" pitchFamily="34" charset="-120"/>
              </a:rPr>
              <a:t>Colores del texto: </a:t>
            </a:r>
            <a:r>
              <a:rPr lang="en-US" sz="2325" dirty="0">
                <a:solidFill>
                  <a:srgbClr val="5A5A5A"/>
                </a:solidFill>
                <a:latin typeface="Volkswagen Serial Light" panose="02000000000000000000" pitchFamily="2" charset="77"/>
                <a:ea typeface="Volkswagen Serial Light" pitchFamily="34" charset="-122"/>
                <a:cs typeface="Volkswagen Serial Light" pitchFamily="34" charset="-120"/>
              </a:rPr>
              <a:t>Amarillo, Rojo, Verde y Blancos</a:t>
            </a:r>
            <a:endParaRPr lang="en-US" sz="2325" dirty="0">
              <a:latin typeface="Volkswagen Serial Light" panose="02000000000000000000" pitchFamily="2" charset="77"/>
            </a:endParaRPr>
          </a:p>
        </p:txBody>
      </p:sp>
      <p:pic>
        <p:nvPicPr>
          <p:cNvPr id="14" name="Image 5" descr="preencoded.png">
            <a:extLst>
              <a:ext uri="{FF2B5EF4-FFF2-40B4-BE49-F238E27FC236}">
                <a16:creationId xmlns:a16="http://schemas.microsoft.com/office/drawing/2014/main" id="{2A5C8432-055C-A60B-B06A-1EAEA48AC0D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20187" y="495312"/>
            <a:ext cx="3582445" cy="1009626"/>
          </a:xfrm>
          <a:prstGeom prst="rect">
            <a:avLst/>
          </a:prstGeom>
        </p:spPr>
      </p:pic>
      <p:pic>
        <p:nvPicPr>
          <p:cNvPr id="15" name="Image 3" descr="preencoded.png">
            <a:extLst>
              <a:ext uri="{FF2B5EF4-FFF2-40B4-BE49-F238E27FC236}">
                <a16:creationId xmlns:a16="http://schemas.microsoft.com/office/drawing/2014/main" id="{071C90CE-5A2E-4510-F05A-14AB626D27D2}"/>
              </a:ext>
            </a:extLst>
          </p:cNvPr>
          <p:cNvPicPr>
            <a:picLocks noChangeAspect="1"/>
          </p:cNvPicPr>
          <p:nvPr/>
        </p:nvPicPr>
        <p:blipFill>
          <a:blip r:embed="rId8"/>
          <a:srcRect/>
          <a:stretch/>
        </p:blipFill>
        <p:spPr>
          <a:xfrm>
            <a:off x="1485900" y="358478"/>
            <a:ext cx="3076575" cy="1167540"/>
          </a:xfrm>
          <a:prstGeom prst="rect">
            <a:avLst/>
          </a:prstGeom>
        </p:spPr>
      </p:pic>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6200775" cy="10287000"/>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041746" y="2444772"/>
            <a:ext cx="447675" cy="447675"/>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041746" y="3071341"/>
            <a:ext cx="447675" cy="447675"/>
          </a:xfrm>
          <a:prstGeom prst="rect">
            <a:avLst/>
          </a:prstGeom>
        </p:spPr>
      </p:pic>
      <p:pic>
        <p:nvPicPr>
          <p:cNvPr id="8" name="Image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512473" y="2609715"/>
            <a:ext cx="447675" cy="447675"/>
          </a:xfrm>
          <a:prstGeom prst="rect">
            <a:avLst/>
          </a:prstGeom>
        </p:spPr>
      </p:pic>
      <p:pic>
        <p:nvPicPr>
          <p:cNvPr id="11" name="Image 9"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12473" y="6486255"/>
            <a:ext cx="447675" cy="447675"/>
          </a:xfrm>
          <a:prstGeom prst="rect">
            <a:avLst/>
          </a:prstGeom>
        </p:spPr>
      </p:pic>
      <p:pic>
        <p:nvPicPr>
          <p:cNvPr id="12" name="Image 10"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12473" y="8251330"/>
            <a:ext cx="447675" cy="447675"/>
          </a:xfrm>
          <a:prstGeom prst="rect">
            <a:avLst/>
          </a:prstGeom>
        </p:spPr>
      </p:pic>
      <p:sp>
        <p:nvSpPr>
          <p:cNvPr id="23" name="Text 0"/>
          <p:cNvSpPr/>
          <p:nvPr/>
        </p:nvSpPr>
        <p:spPr>
          <a:xfrm>
            <a:off x="7565935" y="858860"/>
            <a:ext cx="3524250" cy="1000125"/>
          </a:xfrm>
          <a:prstGeom prst="rect">
            <a:avLst/>
          </a:prstGeom>
          <a:noFill/>
          <a:ln/>
        </p:spPr>
        <p:txBody>
          <a:bodyPr wrap="square" lIns="0" tIns="0" rIns="0" bIns="0" rtlCol="0" anchor="ctr"/>
          <a:lstStyle/>
          <a:p>
            <a:pPr marL="0" indent="0" algn="l">
              <a:lnSpc>
                <a:spcPts val="3525"/>
              </a:lnSpc>
              <a:buNone/>
            </a:pPr>
            <a:r>
              <a:rPr lang="en-US" sz="5250" b="1" kern="0" spc="-225" dirty="0">
                <a:solidFill>
                  <a:srgbClr val="0A0C53"/>
                </a:solidFill>
                <a:latin typeface="Mont SemiBold" pitchFamily="2" charset="0"/>
                <a:ea typeface="Mont SemiBold Italic" pitchFamily="34" charset="-122"/>
                <a:cs typeface="Mont SemiBold Italic" pitchFamily="34" charset="-120"/>
              </a:rPr>
              <a:t>Ventajas</a:t>
            </a:r>
            <a:endParaRPr lang="en-US" sz="5250" b="1" dirty="0">
              <a:latin typeface="Mont SemiBold" pitchFamily="2" charset="0"/>
            </a:endParaRPr>
          </a:p>
        </p:txBody>
      </p:sp>
      <p:sp>
        <p:nvSpPr>
          <p:cNvPr id="25" name="Text 2"/>
          <p:cNvSpPr/>
          <p:nvPr/>
        </p:nvSpPr>
        <p:spPr>
          <a:xfrm>
            <a:off x="7565935" y="1756759"/>
            <a:ext cx="2686050" cy="581025"/>
          </a:xfrm>
          <a:prstGeom prst="rect">
            <a:avLst/>
          </a:prstGeom>
          <a:noFill/>
          <a:ln/>
        </p:spPr>
        <p:txBody>
          <a:bodyPr wrap="square" lIns="0" tIns="0" rIns="0" bIns="0" rtlCol="0" anchor="ctr"/>
          <a:lstStyle/>
          <a:p>
            <a:pPr marL="0" indent="0" algn="l">
              <a:lnSpc>
                <a:spcPts val="3525"/>
              </a:lnSpc>
              <a:buNone/>
            </a:pPr>
            <a:r>
              <a:rPr lang="en-US" sz="2625" b="1" kern="0" spc="-150" dirty="0">
                <a:solidFill>
                  <a:srgbClr val="5A5A5A"/>
                </a:solidFill>
                <a:latin typeface="Mont SemiBold" pitchFamily="2" charset="0"/>
                <a:ea typeface="Mont SemiBold Italic" pitchFamily="34" charset="-122"/>
                <a:cs typeface="Mont SemiBold Italic" pitchFamily="34" charset="-120"/>
              </a:rPr>
              <a:t>Conductores</a:t>
            </a:r>
            <a:endParaRPr lang="en-US" sz="2625" b="1" dirty="0">
              <a:latin typeface="Mont SemiBold" pitchFamily="2" charset="0"/>
            </a:endParaRPr>
          </a:p>
        </p:txBody>
      </p:sp>
      <p:sp>
        <p:nvSpPr>
          <p:cNvPr id="27" name="Text 4"/>
          <p:cNvSpPr/>
          <p:nvPr/>
        </p:nvSpPr>
        <p:spPr>
          <a:xfrm>
            <a:off x="8180297" y="2592411"/>
            <a:ext cx="3951601" cy="6345528"/>
          </a:xfrm>
          <a:prstGeom prst="rect">
            <a:avLst/>
          </a:prstGeom>
          <a:noFill/>
          <a:ln/>
        </p:spPr>
        <p:txBody>
          <a:bodyPr wrap="square" lIns="0" tIns="0" rIns="0" bIns="0" rtlCol="0" anchor="t"/>
          <a:lstStyle/>
          <a:p>
            <a:pPr marL="0" indent="0" algn="l">
              <a:lnSpc>
                <a:spcPts val="2250"/>
              </a:lnSpc>
              <a:spcAft>
                <a:spcPts val="1875"/>
              </a:spcAft>
              <a:buNone/>
            </a:pP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Tarificación exacta</a:t>
            </a:r>
            <a:br>
              <a:rPr sz="1800" dirty="0">
                <a:latin typeface="Volkswagen Serial Light" panose="02000000000000000000" pitchFamily="2" charset="77"/>
              </a:rPr>
            </a:b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del servicio
</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Alternativa de cobro </a:t>
            </a: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electrónico
</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Asistente para </a:t>
            </a:r>
            <a:r>
              <a:rPr lang="en-US" sz="1800" dirty="0" err="1">
                <a:solidFill>
                  <a:srgbClr val="5A5A5A"/>
                </a:solidFill>
                <a:latin typeface="Volkswagen Serial Light" panose="02000000000000000000" pitchFamily="2" charset="77"/>
                <a:ea typeface="Volkswagen Serial Light" pitchFamily="34" charset="-122"/>
                <a:cs typeface="Volkswagen Serial Light" pitchFamily="34" charset="-120"/>
              </a:rPr>
              <a:t>administrar</a:t>
            </a: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 </a:t>
            </a:r>
            <a:b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br>
            <a:r>
              <a:rPr lang="en-US" sz="1800" dirty="0" err="1">
                <a:solidFill>
                  <a:srgbClr val="5A5A5A"/>
                </a:solidFill>
                <a:latin typeface="Volkswagen Serial Light" panose="02000000000000000000" pitchFamily="2" charset="77"/>
                <a:ea typeface="Volkswagen Serial Light" pitchFamily="34" charset="-122"/>
                <a:cs typeface="Volkswagen Serial Light" pitchFamily="34" charset="-120"/>
              </a:rPr>
              <a:t>ventas</a:t>
            </a: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 y pagos
</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Tramites y pagos en línea </a:t>
            </a: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con la ciudad y empresa
</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Sistema de seguridad </a:t>
            </a:r>
            <a:br>
              <a:rPr sz="1800" dirty="0">
                <a:latin typeface="Volkswagen Serial Light" panose="02000000000000000000" pitchFamily="2" charset="77"/>
              </a:rPr>
            </a:b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y botón S.O.S
</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Identificación </a:t>
            </a:r>
            <a:br>
              <a:rPr sz="1800" dirty="0">
                <a:latin typeface="Volkswagen Serial Light" panose="02000000000000000000" pitchFamily="2" charset="77"/>
              </a:rPr>
            </a:b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de conductor
</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GPS tracking 24/7, </a:t>
            </a: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seguridad de usuario / conductor
</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Conexión a red</a:t>
            </a:r>
            <a:br>
              <a:rPr sz="1800" dirty="0">
                <a:latin typeface="Volkswagen Serial Light" panose="02000000000000000000" pitchFamily="2" charset="77"/>
              </a:rPr>
            </a:b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de seguridad</a:t>
            </a:r>
            <a:endParaRPr lang="en-US" sz="1800" dirty="0">
              <a:latin typeface="Volkswagen Serial Light" panose="02000000000000000000" pitchFamily="2" charset="77"/>
            </a:endParaRPr>
          </a:p>
        </p:txBody>
      </p:sp>
      <p:sp>
        <p:nvSpPr>
          <p:cNvPr id="28" name="Text 5"/>
          <p:cNvSpPr/>
          <p:nvPr/>
        </p:nvSpPr>
        <p:spPr>
          <a:xfrm>
            <a:off x="12691458" y="2544248"/>
            <a:ext cx="3951600" cy="1933575"/>
          </a:xfrm>
          <a:prstGeom prst="rect">
            <a:avLst/>
          </a:prstGeom>
          <a:noFill/>
          <a:ln/>
        </p:spPr>
        <p:txBody>
          <a:bodyPr wrap="square" lIns="0" tIns="0" rIns="0" bIns="0" rtlCol="0" anchor="t"/>
          <a:lstStyle/>
          <a:p>
            <a:pPr marL="0" indent="0" algn="l">
              <a:lnSpc>
                <a:spcPts val="2250"/>
              </a:lnSpc>
              <a:spcAft>
                <a:spcPts val="1875"/>
              </a:spcAft>
              <a:buNone/>
            </a:pP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Plan de </a:t>
            </a:r>
            <a:r>
              <a:rPr lang="en-US" sz="1800" dirty="0" err="1">
                <a:solidFill>
                  <a:srgbClr val="5A5A5A"/>
                </a:solidFill>
                <a:latin typeface="Volkswagen Serial Light" panose="02000000000000000000" pitchFamily="2" charset="77"/>
                <a:ea typeface="Volkswagen Serial Medium" pitchFamily="34" charset="-122"/>
                <a:cs typeface="Volkswagen Serial Medium" pitchFamily="34" charset="-120"/>
              </a:rPr>
              <a:t>datos</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 </a:t>
            </a:r>
            <a:r>
              <a:rPr lang="en-US" sz="1800" dirty="0" err="1">
                <a:solidFill>
                  <a:srgbClr val="5A5A5A"/>
                </a:solidFill>
                <a:latin typeface="Volkswagen Serial Light" panose="02000000000000000000" pitchFamily="2" charset="77"/>
                <a:ea typeface="Volkswagen Serial Light" pitchFamily="34" charset="-122"/>
                <a:cs typeface="Volkswagen Serial Light" pitchFamily="34" charset="-120"/>
              </a:rPr>
              <a:t>incluido</a:t>
            </a: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
</a:t>
            </a:r>
            <a:r>
              <a:rPr lang="en-US" sz="1800" dirty="0">
                <a:solidFill>
                  <a:srgbClr val="5A5A5A"/>
                </a:solidFill>
                <a:latin typeface="Volkswagen Serial Light" panose="02000000000000000000" pitchFamily="2" charset="77"/>
                <a:ea typeface="Volkswagen Serial Medium" pitchFamily="34" charset="-122"/>
                <a:cs typeface="Volkswagen Serial Medium" pitchFamily="34" charset="-120"/>
              </a:rPr>
              <a:t>Un solo sistema donde </a:t>
            </a:r>
            <a:r>
              <a:rPr lang="en-US" sz="1800" dirty="0">
                <a:solidFill>
                  <a:srgbClr val="5A5A5A"/>
                </a:solidFill>
                <a:latin typeface="Volkswagen Serial Light" panose="02000000000000000000" pitchFamily="2" charset="77"/>
                <a:ea typeface="Volkswagen Serial Light" pitchFamily="34" charset="-122"/>
                <a:cs typeface="Volkswagen Serial Light" pitchFamily="34" charset="-120"/>
              </a:rPr>
              <a:t>recibir los despachos de los diferentes proveedores</a:t>
            </a:r>
            <a:endParaRPr lang="en-US" sz="1800" dirty="0">
              <a:latin typeface="Volkswagen Serial Light" panose="02000000000000000000" pitchFamily="2" charset="77"/>
            </a:endParaRPr>
          </a:p>
        </p:txBody>
      </p:sp>
      <p:pic>
        <p:nvPicPr>
          <p:cNvPr id="29" name="Image 3" descr="preencoded.png">
            <a:extLst>
              <a:ext uri="{FF2B5EF4-FFF2-40B4-BE49-F238E27FC236}">
                <a16:creationId xmlns:a16="http://schemas.microsoft.com/office/drawing/2014/main" id="{7CDA04E1-7315-F45D-7828-0559D4D205AC}"/>
              </a:ext>
            </a:extLst>
          </p:cNvPr>
          <p:cNvPicPr>
            <a:picLocks noChangeAspect="1"/>
          </p:cNvPicPr>
          <p:nvPr/>
        </p:nvPicPr>
        <p:blipFill>
          <a:blip r:embed="rId8"/>
          <a:srcRect/>
          <a:stretch/>
        </p:blipFill>
        <p:spPr>
          <a:xfrm>
            <a:off x="1485900" y="358478"/>
            <a:ext cx="3076575" cy="1167540"/>
          </a:xfrm>
          <a:prstGeom prst="rect">
            <a:avLst/>
          </a:prstGeom>
        </p:spPr>
      </p:pic>
      <p:pic>
        <p:nvPicPr>
          <p:cNvPr id="30" name="Image 6" descr="preencoded.png">
            <a:extLst>
              <a:ext uri="{FF2B5EF4-FFF2-40B4-BE49-F238E27FC236}">
                <a16:creationId xmlns:a16="http://schemas.microsoft.com/office/drawing/2014/main" id="{CBA78605-ADF7-B67F-0A75-FAD09A77C9E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512473" y="3356690"/>
            <a:ext cx="447675" cy="447675"/>
          </a:xfrm>
          <a:prstGeom prst="rect">
            <a:avLst/>
          </a:prstGeom>
        </p:spPr>
      </p:pic>
      <p:pic>
        <p:nvPicPr>
          <p:cNvPr id="31" name="Image 6" descr="preencoded.png">
            <a:extLst>
              <a:ext uri="{FF2B5EF4-FFF2-40B4-BE49-F238E27FC236}">
                <a16:creationId xmlns:a16="http://schemas.microsoft.com/office/drawing/2014/main" id="{A0A254F3-8558-909E-60E9-03C76FD35F9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512473" y="4000633"/>
            <a:ext cx="447675" cy="447675"/>
          </a:xfrm>
          <a:prstGeom prst="rect">
            <a:avLst/>
          </a:prstGeom>
        </p:spPr>
      </p:pic>
      <p:pic>
        <p:nvPicPr>
          <p:cNvPr id="32" name="Image 6" descr="preencoded.png">
            <a:extLst>
              <a:ext uri="{FF2B5EF4-FFF2-40B4-BE49-F238E27FC236}">
                <a16:creationId xmlns:a16="http://schemas.microsoft.com/office/drawing/2014/main" id="{9C988631-0028-E1AA-9938-7B9645759B6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512473" y="4837759"/>
            <a:ext cx="447675" cy="447675"/>
          </a:xfrm>
          <a:prstGeom prst="rect">
            <a:avLst/>
          </a:prstGeom>
        </p:spPr>
      </p:pic>
      <p:pic>
        <p:nvPicPr>
          <p:cNvPr id="33" name="Image 6" descr="preencoded.png">
            <a:extLst>
              <a:ext uri="{FF2B5EF4-FFF2-40B4-BE49-F238E27FC236}">
                <a16:creationId xmlns:a16="http://schemas.microsoft.com/office/drawing/2014/main" id="{4D270232-7683-2B37-B794-A5589F6886D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512473" y="5662007"/>
            <a:ext cx="447675" cy="447675"/>
          </a:xfrm>
          <a:prstGeom prst="rect">
            <a:avLst/>
          </a:prstGeom>
        </p:spPr>
      </p:pic>
      <p:pic>
        <p:nvPicPr>
          <p:cNvPr id="34" name="Image 9" descr="preencoded.png">
            <a:extLst>
              <a:ext uri="{FF2B5EF4-FFF2-40B4-BE49-F238E27FC236}">
                <a16:creationId xmlns:a16="http://schemas.microsoft.com/office/drawing/2014/main" id="{9A5C146D-0A61-DE2F-B631-539DE25152B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12473" y="7349139"/>
            <a:ext cx="447675" cy="447675"/>
          </a:xfrm>
          <a:prstGeom prst="rect">
            <a:avLst/>
          </a:prstGeom>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22A8C8CF-07DF-55CF-9B93-5C87AA6D2CF7}"/>
              </a:ext>
            </a:extLst>
          </p:cNvPr>
          <p:cNvPicPr>
            <a:picLocks noChangeAspect="1"/>
          </p:cNvPicPr>
          <p:nvPr/>
        </p:nvPicPr>
        <p:blipFill>
          <a:blip r:embed="rId3"/>
          <a:srcRect/>
          <a:stretch/>
        </p:blipFill>
        <p:spPr>
          <a:xfrm>
            <a:off x="0" y="0"/>
            <a:ext cx="6486525"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82564" y="2364947"/>
            <a:ext cx="447675" cy="447675"/>
          </a:xfrm>
          <a:prstGeom prst="rect">
            <a:avLst/>
          </a:prstGeom>
        </p:spPr>
      </p:pic>
      <p:sp>
        <p:nvSpPr>
          <p:cNvPr id="23" name="Text 0"/>
          <p:cNvSpPr/>
          <p:nvPr/>
        </p:nvSpPr>
        <p:spPr>
          <a:xfrm>
            <a:off x="7797755" y="742950"/>
            <a:ext cx="3524250" cy="1000125"/>
          </a:xfrm>
          <a:prstGeom prst="rect">
            <a:avLst/>
          </a:prstGeom>
          <a:noFill/>
          <a:ln/>
        </p:spPr>
        <p:txBody>
          <a:bodyPr wrap="square" lIns="0" tIns="0" rIns="0" bIns="0" rtlCol="0" anchor="ctr"/>
          <a:lstStyle/>
          <a:p>
            <a:pPr marL="0" indent="0" algn="l">
              <a:lnSpc>
                <a:spcPts val="3525"/>
              </a:lnSpc>
              <a:buNone/>
            </a:pPr>
            <a:r>
              <a:rPr lang="en-US" sz="5250" b="1" kern="0" spc="-225" dirty="0">
                <a:solidFill>
                  <a:srgbClr val="0A0C53"/>
                </a:solidFill>
                <a:latin typeface="Mont SemiBold" pitchFamily="2" charset="0"/>
                <a:ea typeface="Mont SemiBold Italic" pitchFamily="34" charset="-122"/>
                <a:cs typeface="Mont SemiBold Italic" pitchFamily="34" charset="-120"/>
              </a:rPr>
              <a:t>Ventajas</a:t>
            </a:r>
            <a:endParaRPr lang="en-US" sz="5250" b="1" dirty="0">
              <a:latin typeface="Mont SemiBold" pitchFamily="2" charset="0"/>
            </a:endParaRPr>
          </a:p>
        </p:txBody>
      </p:sp>
      <p:sp>
        <p:nvSpPr>
          <p:cNvPr id="24" name="Text 1"/>
          <p:cNvSpPr/>
          <p:nvPr/>
        </p:nvSpPr>
        <p:spPr>
          <a:xfrm>
            <a:off x="7930239" y="1743075"/>
            <a:ext cx="1866900" cy="581025"/>
          </a:xfrm>
          <a:prstGeom prst="rect">
            <a:avLst/>
          </a:prstGeom>
          <a:noFill/>
          <a:ln/>
        </p:spPr>
        <p:txBody>
          <a:bodyPr wrap="square" lIns="0" tIns="0" rIns="0" bIns="0" rtlCol="0" anchor="ctr"/>
          <a:lstStyle/>
          <a:p>
            <a:pPr marL="0" indent="0" algn="l">
              <a:lnSpc>
                <a:spcPts val="3525"/>
              </a:lnSpc>
              <a:buNone/>
            </a:pPr>
            <a:r>
              <a:rPr lang="en-US" sz="2625" b="1" kern="0" spc="-150" dirty="0">
                <a:solidFill>
                  <a:srgbClr val="5A5A5A"/>
                </a:solidFill>
                <a:latin typeface="Mont SemiBold" pitchFamily="2" charset="0"/>
                <a:ea typeface="Mont SemiBold Italic" pitchFamily="34" charset="-122"/>
                <a:cs typeface="Mont SemiBold Italic" pitchFamily="34" charset="-120"/>
              </a:rPr>
              <a:t>Usuarios</a:t>
            </a:r>
            <a:endParaRPr lang="en-US" sz="2625" b="1" dirty="0">
              <a:latin typeface="Mont SemiBold" pitchFamily="2" charset="0"/>
            </a:endParaRPr>
          </a:p>
        </p:txBody>
      </p:sp>
      <p:sp>
        <p:nvSpPr>
          <p:cNvPr id="26" name="Text 3"/>
          <p:cNvSpPr/>
          <p:nvPr/>
        </p:nvSpPr>
        <p:spPr>
          <a:xfrm>
            <a:off x="8121603" y="2438832"/>
            <a:ext cx="8633811" cy="3073147"/>
          </a:xfrm>
          <a:prstGeom prst="rect">
            <a:avLst/>
          </a:prstGeom>
          <a:noFill/>
          <a:ln/>
        </p:spPr>
        <p:txBody>
          <a:bodyPr wrap="square" lIns="0" tIns="0" rIns="0" bIns="0" rtlCol="0" anchor="t"/>
          <a:lstStyle/>
          <a:p>
            <a:pPr marL="0" indent="0" algn="just">
              <a:buNone/>
            </a:pPr>
            <a:r>
              <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rPr>
              <a:t>MEJOR EXPERIENCIA DEL USUARIO:</a:t>
            </a:r>
          </a:p>
          <a:p>
            <a:pPr marL="0" indent="0" algn="just">
              <a:buNone/>
            </a:pPr>
            <a:endPar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endParaRPr>
          </a:p>
          <a:p>
            <a:pPr marL="457200" indent="-457200" algn="just">
              <a:buFont typeface="+mj-lt"/>
              <a:buAutoNum type="arabicPeriod"/>
            </a:pPr>
            <a:r>
              <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rPr>
              <a:t>Mejora seguridad por monitoreo en tiempo real del recorrido del taxi proporcionado al pasajero</a:t>
            </a:r>
          </a:p>
          <a:p>
            <a:pPr marL="457200" indent="-457200" algn="just">
              <a:buFont typeface="+mj-lt"/>
              <a:buAutoNum type="arabicPeriod"/>
            </a:pPr>
            <a:r>
              <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rPr>
              <a:t>Facilitad de compartir monitoreo del viaje a amigos o familiares.</a:t>
            </a:r>
          </a:p>
          <a:p>
            <a:pPr marL="457200" indent="-457200" algn="just">
              <a:buFont typeface="+mj-lt"/>
              <a:buAutoNum type="arabicPeriod"/>
            </a:pPr>
            <a:r>
              <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rPr>
              <a:t>Botón de emergencia para que pasajero notifique situaciones urgentes durante el viaje.</a:t>
            </a:r>
          </a:p>
          <a:p>
            <a:pPr marL="457200" indent="-457200" algn="just">
              <a:buFont typeface="+mj-lt"/>
              <a:buAutoNum type="arabicPeriod"/>
            </a:pPr>
            <a:r>
              <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rPr>
              <a:t>Trazabilidad del servicio (viaje), ya sea solicitado por el aplicativo móvil o en la calle.</a:t>
            </a:r>
          </a:p>
        </p:txBody>
      </p:sp>
      <p:pic>
        <p:nvPicPr>
          <p:cNvPr id="29" name="Image 3" descr="preencoded.png">
            <a:extLst>
              <a:ext uri="{FF2B5EF4-FFF2-40B4-BE49-F238E27FC236}">
                <a16:creationId xmlns:a16="http://schemas.microsoft.com/office/drawing/2014/main" id="{7CDA04E1-7315-F45D-7828-0559D4D205AC}"/>
              </a:ext>
            </a:extLst>
          </p:cNvPr>
          <p:cNvPicPr>
            <a:picLocks noChangeAspect="1"/>
          </p:cNvPicPr>
          <p:nvPr/>
        </p:nvPicPr>
        <p:blipFill>
          <a:blip r:embed="rId6"/>
          <a:srcRect/>
          <a:stretch/>
        </p:blipFill>
        <p:spPr>
          <a:xfrm>
            <a:off x="1389648" y="742950"/>
            <a:ext cx="3076575" cy="1167540"/>
          </a:xfrm>
          <a:prstGeom prst="rect">
            <a:avLst/>
          </a:prstGeom>
        </p:spPr>
      </p:pic>
      <p:sp>
        <p:nvSpPr>
          <p:cNvPr id="30" name="Text 3">
            <a:extLst>
              <a:ext uri="{FF2B5EF4-FFF2-40B4-BE49-F238E27FC236}">
                <a16:creationId xmlns:a16="http://schemas.microsoft.com/office/drawing/2014/main" id="{40349215-49EC-1D94-2A3D-D177E30339B7}"/>
              </a:ext>
            </a:extLst>
          </p:cNvPr>
          <p:cNvSpPr/>
          <p:nvPr/>
        </p:nvSpPr>
        <p:spPr>
          <a:xfrm>
            <a:off x="8121602" y="5396923"/>
            <a:ext cx="8633811" cy="1487920"/>
          </a:xfrm>
          <a:prstGeom prst="rect">
            <a:avLst/>
          </a:prstGeom>
          <a:noFill/>
          <a:ln/>
        </p:spPr>
        <p:txBody>
          <a:bodyPr wrap="square" lIns="0" tIns="0" rIns="0" bIns="0" rtlCol="0" anchor="t"/>
          <a:lstStyle/>
          <a:p>
            <a:pPr marL="0" indent="0" algn="just">
              <a:buNone/>
            </a:pPr>
            <a:r>
              <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rPr>
              <a:t>OPTIMIZACIÓN DE LA EXPERIENCIA DE VIAJE:</a:t>
            </a:r>
          </a:p>
          <a:p>
            <a:pPr marL="0" indent="0" algn="just">
              <a:buNone/>
            </a:pPr>
            <a:endPar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endParaRPr>
          </a:p>
          <a:p>
            <a:pPr marL="457200" indent="-457200" algn="just">
              <a:buFont typeface="+mj-lt"/>
              <a:buAutoNum type="arabicPeriod"/>
            </a:pPr>
            <a:r>
              <a:rPr lang="es-MX" sz="1875" dirty="0">
                <a:solidFill>
                  <a:srgbClr val="5A5A5A"/>
                </a:solidFill>
                <a:latin typeface="Volkswagen Serial Light" panose="02000000000000000000" pitchFamily="2" charset="77"/>
                <a:ea typeface="Volkswagen Serial Medium" pitchFamily="34" charset="-122"/>
              </a:rPr>
              <a:t>Certeza del valor del servicio.</a:t>
            </a:r>
          </a:p>
          <a:p>
            <a:pPr marL="457200" indent="-457200" algn="just">
              <a:buFont typeface="+mj-lt"/>
              <a:buAutoNum type="arabicPeriod"/>
            </a:pPr>
            <a:r>
              <a:rPr lang="es-MX" sz="1875" dirty="0">
                <a:solidFill>
                  <a:srgbClr val="5A5A5A"/>
                </a:solidFill>
                <a:latin typeface="Volkswagen Serial Light" panose="02000000000000000000" pitchFamily="2" charset="77"/>
                <a:ea typeface="Volkswagen Serial Medium" pitchFamily="34" charset="-122"/>
              </a:rPr>
              <a:t>Agilidad en los tiempos en la prestación del servicio (no hay que negocear)</a:t>
            </a:r>
          </a:p>
        </p:txBody>
      </p:sp>
      <p:pic>
        <p:nvPicPr>
          <p:cNvPr id="31" name="Image 1" descr="preencoded.png">
            <a:extLst>
              <a:ext uri="{FF2B5EF4-FFF2-40B4-BE49-F238E27FC236}">
                <a16:creationId xmlns:a16="http://schemas.microsoft.com/office/drawing/2014/main" id="{B32627D2-34E7-01BE-2A63-446079C2CA1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82563" y="5308106"/>
            <a:ext cx="447675" cy="447675"/>
          </a:xfrm>
          <a:prstGeom prst="rect">
            <a:avLst/>
          </a:prstGeom>
        </p:spPr>
      </p:pic>
      <p:sp>
        <p:nvSpPr>
          <p:cNvPr id="32" name="Text 3">
            <a:extLst>
              <a:ext uri="{FF2B5EF4-FFF2-40B4-BE49-F238E27FC236}">
                <a16:creationId xmlns:a16="http://schemas.microsoft.com/office/drawing/2014/main" id="{99BD6505-D6C6-A5AF-836A-5206B43831C0}"/>
              </a:ext>
            </a:extLst>
          </p:cNvPr>
          <p:cNvSpPr/>
          <p:nvPr/>
        </p:nvSpPr>
        <p:spPr>
          <a:xfrm>
            <a:off x="8121602" y="7253720"/>
            <a:ext cx="8633811" cy="1714499"/>
          </a:xfrm>
          <a:prstGeom prst="rect">
            <a:avLst/>
          </a:prstGeom>
          <a:noFill/>
          <a:ln/>
        </p:spPr>
        <p:txBody>
          <a:bodyPr wrap="square" lIns="0" tIns="0" rIns="0" bIns="0" rtlCol="0" anchor="t"/>
          <a:lstStyle/>
          <a:p>
            <a:pPr marL="0" indent="0" algn="just">
              <a:buNone/>
            </a:pPr>
            <a:r>
              <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rPr>
              <a:t>EXPERIENCIA DE SERVICIO AL CLIENTE:</a:t>
            </a:r>
          </a:p>
          <a:p>
            <a:pPr marL="0" indent="0" algn="just">
              <a:buNone/>
            </a:pPr>
            <a:endParaRPr lang="es-MX" sz="1875" dirty="0">
              <a:solidFill>
                <a:srgbClr val="5A5A5A"/>
              </a:solidFill>
              <a:latin typeface="Volkswagen Serial Light" panose="02000000000000000000" pitchFamily="2" charset="77"/>
              <a:ea typeface="Volkswagen Serial Medium" pitchFamily="34" charset="-122"/>
              <a:cs typeface="Volkswagen Serial Medium" pitchFamily="34" charset="-120"/>
            </a:endParaRPr>
          </a:p>
          <a:p>
            <a:pPr marL="457200" indent="-457200" algn="just">
              <a:buFont typeface="+mj-lt"/>
              <a:buAutoNum type="arabicPeriod"/>
            </a:pPr>
            <a:r>
              <a:rPr lang="es-MX" sz="1875" dirty="0">
                <a:solidFill>
                  <a:srgbClr val="5A5A5A"/>
                </a:solidFill>
                <a:latin typeface="Volkswagen Serial Light" panose="02000000000000000000" pitchFamily="2" charset="77"/>
                <a:ea typeface="Volkswagen Serial Medium" pitchFamily="34" charset="-122"/>
              </a:rPr>
              <a:t>Opción para presentar y gestionar sus Peticiones, Quejas, Reclamos y Sugerencias (PQRS),</a:t>
            </a:r>
          </a:p>
          <a:p>
            <a:pPr marL="457200" indent="-457200" algn="just">
              <a:buFont typeface="+mj-lt"/>
              <a:buAutoNum type="arabicPeriod"/>
            </a:pPr>
            <a:r>
              <a:rPr lang="es-MX" sz="1875" dirty="0">
                <a:solidFill>
                  <a:srgbClr val="5A5A5A"/>
                </a:solidFill>
                <a:latin typeface="Volkswagen Serial Light" panose="02000000000000000000" pitchFamily="2" charset="77"/>
                <a:ea typeface="Volkswagen Serial Medium" pitchFamily="34" charset="-122"/>
              </a:rPr>
              <a:t> Variedad en la opción de pago, tanto físicas como electrónicas.</a:t>
            </a:r>
          </a:p>
        </p:txBody>
      </p:sp>
      <p:pic>
        <p:nvPicPr>
          <p:cNvPr id="33" name="Image 1" descr="preencoded.png">
            <a:extLst>
              <a:ext uri="{FF2B5EF4-FFF2-40B4-BE49-F238E27FC236}">
                <a16:creationId xmlns:a16="http://schemas.microsoft.com/office/drawing/2014/main" id="{B6409901-78FB-ACE9-B1F8-BC8FDC82438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82562" y="7154885"/>
            <a:ext cx="447675" cy="447675"/>
          </a:xfrm>
          <a:prstGeom prst="rect">
            <a:avLst/>
          </a:prstGeom>
        </p:spPr>
      </p:pic>
    </p:spTree>
    <p:extLst>
      <p:ext uri="{BB962C8B-B14F-4D97-AF65-F5344CB8AC3E}">
        <p14:creationId xmlns:p14="http://schemas.microsoft.com/office/powerpoint/2010/main" val="32977765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0" descr="preencoded.png">
            <a:extLst>
              <a:ext uri="{FF2B5EF4-FFF2-40B4-BE49-F238E27FC236}">
                <a16:creationId xmlns:a16="http://schemas.microsoft.com/office/drawing/2014/main" id="{5BB9BD35-2F87-470B-217C-7967F1707A3A}"/>
              </a:ext>
            </a:extLst>
          </p:cNvPr>
          <p:cNvPicPr>
            <a:picLocks noChangeAspect="1"/>
          </p:cNvPicPr>
          <p:nvPr/>
        </p:nvPicPr>
        <p:blipFill rotWithShape="1">
          <a:blip r:embed="rId3"/>
          <a:srcRect l="5761" r="4948"/>
          <a:stretch/>
        </p:blipFill>
        <p:spPr>
          <a:xfrm>
            <a:off x="0" y="0"/>
            <a:ext cx="7331301" cy="10287000"/>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523131" y="3163266"/>
            <a:ext cx="447675" cy="447675"/>
          </a:xfrm>
          <a:prstGeom prst="rect">
            <a:avLst/>
          </a:prstGeom>
        </p:spPr>
      </p:pic>
      <p:pic>
        <p:nvPicPr>
          <p:cNvPr id="8" name="Image 6"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523131" y="3868116"/>
            <a:ext cx="447675" cy="447675"/>
          </a:xfrm>
          <a:prstGeom prst="rect">
            <a:avLst/>
          </a:prstGeom>
        </p:spPr>
      </p:pic>
      <p:pic>
        <p:nvPicPr>
          <p:cNvPr id="10" name="Image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23131" y="5026979"/>
            <a:ext cx="447675" cy="447675"/>
          </a:xfrm>
          <a:prstGeom prst="rect">
            <a:avLst/>
          </a:prstGeom>
        </p:spPr>
      </p:pic>
      <p:pic>
        <p:nvPicPr>
          <p:cNvPr id="12" name="Image 10"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23131" y="5625478"/>
            <a:ext cx="447675" cy="447675"/>
          </a:xfrm>
          <a:prstGeom prst="rect">
            <a:avLst/>
          </a:prstGeom>
        </p:spPr>
      </p:pic>
      <p:sp>
        <p:nvSpPr>
          <p:cNvPr id="22" name="Text 0"/>
          <p:cNvSpPr/>
          <p:nvPr/>
        </p:nvSpPr>
        <p:spPr>
          <a:xfrm>
            <a:off x="8716985" y="1441589"/>
            <a:ext cx="3524250" cy="1000125"/>
          </a:xfrm>
          <a:prstGeom prst="rect">
            <a:avLst/>
          </a:prstGeom>
          <a:noFill/>
          <a:ln/>
        </p:spPr>
        <p:txBody>
          <a:bodyPr wrap="square" lIns="0" tIns="0" rIns="0" bIns="0" rtlCol="0" anchor="ctr"/>
          <a:lstStyle/>
          <a:p>
            <a:pPr marL="0" indent="0" algn="l">
              <a:lnSpc>
                <a:spcPts val="3525"/>
              </a:lnSpc>
              <a:buNone/>
            </a:pPr>
            <a:r>
              <a:rPr lang="en-US" sz="5250" b="1" kern="0" spc="-225" dirty="0">
                <a:solidFill>
                  <a:srgbClr val="0A0C53"/>
                </a:solidFill>
                <a:latin typeface="Mont SemiBold" pitchFamily="2" charset="0"/>
                <a:ea typeface="Mont SemiBold Italic" pitchFamily="34" charset="-122"/>
                <a:cs typeface="Mont SemiBold Italic" pitchFamily="34" charset="-120"/>
              </a:rPr>
              <a:t>Ventajas</a:t>
            </a:r>
            <a:endParaRPr lang="en-US" sz="5250" b="1" dirty="0">
              <a:latin typeface="Mont SemiBold" pitchFamily="2" charset="0"/>
            </a:endParaRPr>
          </a:p>
        </p:txBody>
      </p:sp>
      <p:sp>
        <p:nvSpPr>
          <p:cNvPr id="24" name="Text 2"/>
          <p:cNvSpPr/>
          <p:nvPr/>
        </p:nvSpPr>
        <p:spPr>
          <a:xfrm>
            <a:off x="8869385" y="2364340"/>
            <a:ext cx="1866900" cy="581025"/>
          </a:xfrm>
          <a:prstGeom prst="rect">
            <a:avLst/>
          </a:prstGeom>
          <a:noFill/>
          <a:ln/>
        </p:spPr>
        <p:txBody>
          <a:bodyPr wrap="square" lIns="0" tIns="0" rIns="0" bIns="0" rtlCol="0" anchor="ctr"/>
          <a:lstStyle/>
          <a:p>
            <a:pPr marL="0" indent="0" algn="l">
              <a:lnSpc>
                <a:spcPts val="3525"/>
              </a:lnSpc>
              <a:buNone/>
            </a:pPr>
            <a:r>
              <a:rPr lang="en-US" sz="2625" b="1" kern="0" spc="-150" dirty="0">
                <a:solidFill>
                  <a:srgbClr val="5A5A5A"/>
                </a:solidFill>
                <a:latin typeface="Mont SemiBold" pitchFamily="2" charset="0"/>
                <a:ea typeface="Mont SemiBold Italic" pitchFamily="34" charset="-122"/>
                <a:cs typeface="Mont SemiBold Italic" pitchFamily="34" charset="-120"/>
              </a:rPr>
              <a:t>Ciudad</a:t>
            </a:r>
            <a:endParaRPr lang="en-US" sz="2625" b="1" dirty="0">
              <a:latin typeface="Mont SemiBold" pitchFamily="2" charset="0"/>
            </a:endParaRPr>
          </a:p>
        </p:txBody>
      </p:sp>
      <p:sp>
        <p:nvSpPr>
          <p:cNvPr id="26" name="Text 4"/>
          <p:cNvSpPr/>
          <p:nvPr/>
        </p:nvSpPr>
        <p:spPr>
          <a:xfrm>
            <a:off x="9136084" y="3115641"/>
            <a:ext cx="3433695" cy="3351995"/>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Generación de</a:t>
            </a:r>
            <a:br>
              <a:rPr dirty="0">
                <a:latin typeface="Volkswagen Serial Light" panose="02000000000000000000" pitchFamily="2" charset="77"/>
              </a:rPr>
            </a:b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estadísticas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Verificación de Resultados
Verificación de alertas
Verificación de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documentación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Revisión de transacciones
</a:t>
            </a:r>
            <a:endParaRPr lang="en-US" sz="1875" dirty="0">
              <a:latin typeface="Volkswagen Serial Light" panose="02000000000000000000" pitchFamily="2" charset="77"/>
            </a:endParaRPr>
          </a:p>
        </p:txBody>
      </p:sp>
      <p:pic>
        <p:nvPicPr>
          <p:cNvPr id="28" name="Image 3" descr="preencoded.png">
            <a:extLst>
              <a:ext uri="{FF2B5EF4-FFF2-40B4-BE49-F238E27FC236}">
                <a16:creationId xmlns:a16="http://schemas.microsoft.com/office/drawing/2014/main" id="{9E37A174-3DEF-CA11-C80D-A0805467C2C5}"/>
              </a:ext>
            </a:extLst>
          </p:cNvPr>
          <p:cNvPicPr>
            <a:picLocks noChangeAspect="1"/>
          </p:cNvPicPr>
          <p:nvPr/>
        </p:nvPicPr>
        <p:blipFill>
          <a:blip r:embed="rId8"/>
          <a:srcRect/>
          <a:stretch/>
        </p:blipFill>
        <p:spPr>
          <a:xfrm>
            <a:off x="1936661" y="268032"/>
            <a:ext cx="3076575" cy="1167540"/>
          </a:xfrm>
          <a:prstGeom prst="rect">
            <a:avLst/>
          </a:prstGeom>
        </p:spPr>
      </p:pic>
      <p:sp>
        <p:nvSpPr>
          <p:cNvPr id="29" name="Text 4">
            <a:extLst>
              <a:ext uri="{FF2B5EF4-FFF2-40B4-BE49-F238E27FC236}">
                <a16:creationId xmlns:a16="http://schemas.microsoft.com/office/drawing/2014/main" id="{DBEDC2FA-2327-47DA-5970-879C8A9E4052}"/>
              </a:ext>
            </a:extLst>
          </p:cNvPr>
          <p:cNvSpPr/>
          <p:nvPr/>
        </p:nvSpPr>
        <p:spPr>
          <a:xfrm>
            <a:off x="13322252" y="3163266"/>
            <a:ext cx="3433695" cy="2359013"/>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Centro de control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y monitoreo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Centro de seguridad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ciudadana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Información para generar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políticas que ayudan al mejoramiento del servicio en la ciudad</a:t>
            </a:r>
            <a:endParaRPr lang="en-US" sz="1875" dirty="0">
              <a:latin typeface="Volkswagen Serial Light" panose="02000000000000000000" pitchFamily="2" charset="77"/>
            </a:endParaRPr>
          </a:p>
        </p:txBody>
      </p:sp>
      <p:pic>
        <p:nvPicPr>
          <p:cNvPr id="30" name="Image 8" descr="preencoded.png">
            <a:extLst>
              <a:ext uri="{FF2B5EF4-FFF2-40B4-BE49-F238E27FC236}">
                <a16:creationId xmlns:a16="http://schemas.microsoft.com/office/drawing/2014/main" id="{7AB4DC55-6D6A-43FA-2A38-005F88FBE3C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23131" y="4486067"/>
            <a:ext cx="447675" cy="447675"/>
          </a:xfrm>
          <a:prstGeom prst="rect">
            <a:avLst/>
          </a:prstGeom>
        </p:spPr>
      </p:pic>
      <p:pic>
        <p:nvPicPr>
          <p:cNvPr id="31" name="Image 8" descr="preencoded.png">
            <a:extLst>
              <a:ext uri="{FF2B5EF4-FFF2-40B4-BE49-F238E27FC236}">
                <a16:creationId xmlns:a16="http://schemas.microsoft.com/office/drawing/2014/main" id="{F853BA41-7835-18E3-ECA4-2B6D1A7F72E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35057" y="3091258"/>
            <a:ext cx="447675" cy="447675"/>
          </a:xfrm>
          <a:prstGeom prst="rect">
            <a:avLst/>
          </a:prstGeom>
        </p:spPr>
      </p:pic>
      <p:pic>
        <p:nvPicPr>
          <p:cNvPr id="32" name="Image 8" descr="preencoded.png">
            <a:extLst>
              <a:ext uri="{FF2B5EF4-FFF2-40B4-BE49-F238E27FC236}">
                <a16:creationId xmlns:a16="http://schemas.microsoft.com/office/drawing/2014/main" id="{942DEBA2-7C31-87B3-3FAE-3CFCE5ECA8A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35057" y="3683687"/>
            <a:ext cx="447675" cy="447675"/>
          </a:xfrm>
          <a:prstGeom prst="rect">
            <a:avLst/>
          </a:prstGeom>
        </p:spPr>
      </p:pic>
      <p:pic>
        <p:nvPicPr>
          <p:cNvPr id="33" name="Image 8" descr="preencoded.png">
            <a:extLst>
              <a:ext uri="{FF2B5EF4-FFF2-40B4-BE49-F238E27FC236}">
                <a16:creationId xmlns:a16="http://schemas.microsoft.com/office/drawing/2014/main" id="{D3C2A800-75F0-BF4E-615D-C422AB6CB0C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35057" y="4237478"/>
            <a:ext cx="447675" cy="447675"/>
          </a:xfrm>
          <a:prstGeom prst="rect">
            <a:avLst/>
          </a:prstGeom>
        </p:spPr>
      </p:pic>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579120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81875" y="2950201"/>
            <a:ext cx="447675" cy="447675"/>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259482" y="2942285"/>
            <a:ext cx="447675" cy="447675"/>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259482" y="3583946"/>
            <a:ext cx="447675" cy="447675"/>
          </a:xfrm>
          <a:prstGeom prst="rect">
            <a:avLst/>
          </a:prstGeom>
        </p:spPr>
      </p:pic>
      <p:pic>
        <p:nvPicPr>
          <p:cNvPr id="7" name="Image 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81875" y="3540751"/>
            <a:ext cx="447675" cy="447675"/>
          </a:xfrm>
          <a:prstGeom prst="rect">
            <a:avLst/>
          </a:prstGeom>
        </p:spPr>
      </p:pic>
      <p:pic>
        <p:nvPicPr>
          <p:cNvPr id="9" name="Image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381875" y="4131301"/>
            <a:ext cx="447675" cy="447675"/>
          </a:xfrm>
          <a:prstGeom prst="rect">
            <a:avLst/>
          </a:prstGeom>
        </p:spPr>
      </p:pic>
      <p:pic>
        <p:nvPicPr>
          <p:cNvPr id="11" name="Image 9"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381875" y="5269538"/>
            <a:ext cx="447675" cy="447675"/>
          </a:xfrm>
          <a:prstGeom prst="rect">
            <a:avLst/>
          </a:prstGeom>
        </p:spPr>
      </p:pic>
      <p:pic>
        <p:nvPicPr>
          <p:cNvPr id="13" name="Image 1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381875" y="6172032"/>
            <a:ext cx="447675" cy="447675"/>
          </a:xfrm>
          <a:prstGeom prst="rect">
            <a:avLst/>
          </a:prstGeom>
        </p:spPr>
      </p:pic>
      <p:pic>
        <p:nvPicPr>
          <p:cNvPr id="15" name="Image 1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81875" y="7074526"/>
            <a:ext cx="447675" cy="447675"/>
          </a:xfrm>
          <a:prstGeom prst="rect">
            <a:avLst/>
          </a:prstGeom>
        </p:spPr>
      </p:pic>
      <p:sp>
        <p:nvSpPr>
          <p:cNvPr id="22" name="Text 0"/>
          <p:cNvSpPr/>
          <p:nvPr/>
        </p:nvSpPr>
        <p:spPr>
          <a:xfrm>
            <a:off x="7381875" y="1245226"/>
            <a:ext cx="3524250" cy="1000125"/>
          </a:xfrm>
          <a:prstGeom prst="rect">
            <a:avLst/>
          </a:prstGeom>
          <a:noFill/>
          <a:ln/>
        </p:spPr>
        <p:txBody>
          <a:bodyPr wrap="square" lIns="0" tIns="0" rIns="0" bIns="0" rtlCol="0" anchor="ctr"/>
          <a:lstStyle/>
          <a:p>
            <a:pPr marL="0" indent="0" algn="l">
              <a:lnSpc>
                <a:spcPts val="3525"/>
              </a:lnSpc>
              <a:buNone/>
            </a:pPr>
            <a:r>
              <a:rPr lang="en-US" sz="5250" b="1" kern="0" spc="-225" dirty="0">
                <a:solidFill>
                  <a:srgbClr val="0A0C53"/>
                </a:solidFill>
                <a:latin typeface="Mont SemiBold" pitchFamily="2" charset="0"/>
                <a:ea typeface="Mont SemiBold Italic" pitchFamily="34" charset="-122"/>
                <a:cs typeface="Mont SemiBold Italic" pitchFamily="34" charset="-120"/>
              </a:rPr>
              <a:t>Ventajas</a:t>
            </a:r>
            <a:endParaRPr lang="en-US" sz="5250" b="1" dirty="0">
              <a:latin typeface="Mont SemiBold" pitchFamily="2" charset="0"/>
            </a:endParaRPr>
          </a:p>
        </p:txBody>
      </p:sp>
      <p:sp>
        <p:nvSpPr>
          <p:cNvPr id="23" name="Text 1"/>
          <p:cNvSpPr/>
          <p:nvPr/>
        </p:nvSpPr>
        <p:spPr>
          <a:xfrm>
            <a:off x="7810500" y="2254876"/>
            <a:ext cx="1866900" cy="581025"/>
          </a:xfrm>
          <a:prstGeom prst="rect">
            <a:avLst/>
          </a:prstGeom>
          <a:noFill/>
          <a:ln/>
        </p:spPr>
        <p:txBody>
          <a:bodyPr wrap="square" lIns="0" tIns="0" rIns="0" bIns="0" rtlCol="0" anchor="ctr"/>
          <a:lstStyle/>
          <a:p>
            <a:pPr marL="0" indent="0" algn="l">
              <a:lnSpc>
                <a:spcPts val="3525"/>
              </a:lnSpc>
              <a:buNone/>
            </a:pPr>
            <a:r>
              <a:rPr lang="en-US" sz="2625" b="1" kern="0" spc="-150" dirty="0">
                <a:solidFill>
                  <a:srgbClr val="5A5A5A"/>
                </a:solidFill>
                <a:latin typeface="Mont SemiBold" pitchFamily="2" charset="0"/>
                <a:ea typeface="Mont SemiBold Italic" pitchFamily="34" charset="-122"/>
                <a:cs typeface="Mont SemiBold Italic" pitchFamily="34" charset="-120"/>
              </a:rPr>
              <a:t>Empresas</a:t>
            </a:r>
            <a:endParaRPr lang="en-US" sz="2625" b="1" dirty="0">
              <a:latin typeface="Mont SemiBold" pitchFamily="2" charset="0"/>
            </a:endParaRPr>
          </a:p>
        </p:txBody>
      </p:sp>
      <p:sp>
        <p:nvSpPr>
          <p:cNvPr id="25" name="Text 3"/>
          <p:cNvSpPr/>
          <p:nvPr/>
        </p:nvSpPr>
        <p:spPr>
          <a:xfrm>
            <a:off x="7991474" y="3035926"/>
            <a:ext cx="3655185" cy="6486525"/>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Gestión y control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de su flota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Tramites en línea
</a:t>
            </a:r>
            <a:r>
              <a:rPr lang="en-US" sz="1875" dirty="0" err="1">
                <a:solidFill>
                  <a:srgbClr val="5A5A5A"/>
                </a:solidFill>
                <a:latin typeface="Volkswagen Serial Light" panose="02000000000000000000" pitchFamily="2" charset="77"/>
                <a:ea typeface="Volkswagen Serial Medium" pitchFamily="34" charset="-122"/>
                <a:cs typeface="Volkswagen Serial Medium" pitchFamily="34" charset="-120"/>
              </a:rPr>
              <a:t>Generación</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 de</a:t>
            </a:r>
            <a:r>
              <a:rPr lang="es-CO" sz="1875" dirty="0">
                <a:solidFill>
                  <a:srgbClr val="5A5A5A"/>
                </a:solidFill>
                <a:latin typeface="Volkswagen Serial Light" panose="02000000000000000000" pitchFamily="2" charset="77"/>
                <a:ea typeface="Volkswagen Serial Medium" pitchFamily="34" charset="-122"/>
                <a:cs typeface="Volkswagen Serial Medium" pitchFamily="34" charset="-120"/>
              </a:rPr>
              <a:t> </a:t>
            </a:r>
            <a:r>
              <a:rPr lang="en-US" sz="1875" dirty="0" err="1">
                <a:solidFill>
                  <a:srgbClr val="5A5A5A"/>
                </a:solidFill>
                <a:latin typeface="Volkswagen Serial Light" panose="02000000000000000000" pitchFamily="2" charset="77"/>
                <a:ea typeface="Volkswagen Serial Light" pitchFamily="34" charset="-122"/>
                <a:cs typeface="Volkswagen Serial Light" pitchFamily="34" charset="-120"/>
              </a:rPr>
              <a:t>estadísticas</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Verificación de </a:t>
            </a:r>
            <a:r>
              <a:rPr lang="en-US" sz="1875" dirty="0" err="1">
                <a:solidFill>
                  <a:srgbClr val="5A5A5A"/>
                </a:solidFill>
                <a:latin typeface="Volkswagen Serial Light" panose="02000000000000000000" pitchFamily="2" charset="77"/>
                <a:ea typeface="Volkswagen Serial Light" pitchFamily="34" charset="-122"/>
                <a:cs typeface="Volkswagen Serial Light" pitchFamily="34" charset="-120"/>
              </a:rPr>
              <a:t>resultados</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 y alertas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Generación de reportes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para sus </a:t>
            </a:r>
            <a:r>
              <a:rPr lang="en-US" sz="1875" dirty="0" err="1">
                <a:solidFill>
                  <a:srgbClr val="5A5A5A"/>
                </a:solidFill>
                <a:latin typeface="Volkswagen Serial Light" panose="02000000000000000000" pitchFamily="2" charset="77"/>
                <a:ea typeface="Volkswagen Serial Light" pitchFamily="34" charset="-122"/>
                <a:cs typeface="Volkswagen Serial Light" pitchFamily="34" charset="-120"/>
              </a:rPr>
              <a:t>actores</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Comunicación </a:t>
            </a:r>
            <a:r>
              <a:rPr lang="en-US" sz="1875" dirty="0" err="1">
                <a:solidFill>
                  <a:srgbClr val="5A5A5A"/>
                </a:solidFill>
                <a:latin typeface="Volkswagen Serial Light" panose="02000000000000000000" pitchFamily="2" charset="77"/>
                <a:ea typeface="Volkswagen Serial Medium" pitchFamily="34" charset="-122"/>
                <a:cs typeface="Volkswagen Serial Medium" pitchFamily="34" charset="-120"/>
              </a:rPr>
              <a:t>eficiente</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con </a:t>
            </a:r>
            <a:r>
              <a:rPr lang="en-US" sz="1875" dirty="0" err="1">
                <a:solidFill>
                  <a:srgbClr val="5A5A5A"/>
                </a:solidFill>
                <a:latin typeface="Volkswagen Serial Light" panose="02000000000000000000" pitchFamily="2" charset="77"/>
                <a:ea typeface="Volkswagen Serial Light" pitchFamily="34" charset="-122"/>
                <a:cs typeface="Volkswagen Serial Light" pitchFamily="34" charset="-120"/>
              </a:rPr>
              <a:t>vehículos</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 afiliados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Verificación de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documentación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Revisión de </a:t>
            </a:r>
            <a:r>
              <a:rPr lang="en-US" sz="1875" dirty="0" err="1">
                <a:solidFill>
                  <a:srgbClr val="5A5A5A"/>
                </a:solidFill>
                <a:latin typeface="Volkswagen Serial Light" panose="02000000000000000000" pitchFamily="2" charset="77"/>
                <a:ea typeface="Volkswagen Serial Light" pitchFamily="34" charset="-122"/>
                <a:cs typeface="Volkswagen Serial Light" pitchFamily="34" charset="-120"/>
              </a:rPr>
              <a:t>transacciones</a:t>
            </a:r>
            <a:endParaRPr lang="en-US" sz="1875" dirty="0">
              <a:latin typeface="Volkswagen Serial Light" panose="02000000000000000000" pitchFamily="2" charset="77"/>
            </a:endParaRPr>
          </a:p>
        </p:txBody>
      </p:sp>
      <p:sp>
        <p:nvSpPr>
          <p:cNvPr id="27" name="Text 5"/>
          <p:cNvSpPr/>
          <p:nvPr/>
        </p:nvSpPr>
        <p:spPr>
          <a:xfrm>
            <a:off x="12834065" y="3035926"/>
            <a:ext cx="3655185" cy="1962150"/>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Integración de </a:t>
            </a:r>
            <a:r>
              <a:rPr lang="en-US" sz="1875" dirty="0" err="1">
                <a:solidFill>
                  <a:srgbClr val="5A5A5A"/>
                </a:solidFill>
                <a:latin typeface="Volkswagen Serial Light" panose="02000000000000000000" pitchFamily="2" charset="77"/>
                <a:ea typeface="Volkswagen Serial Light" pitchFamily="34" charset="-122"/>
                <a:cs typeface="Volkswagen Serial Light" pitchFamily="34" charset="-120"/>
              </a:rPr>
              <a:t>despachos</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 a SIT-TPI
</a:t>
            </a:r>
            <a:r>
              <a:rPr lang="en-US" sz="1875" dirty="0">
                <a:solidFill>
                  <a:srgbClr val="5A5A5A"/>
                </a:solidFill>
                <a:latin typeface="Volkswagen Serial Light" panose="02000000000000000000" pitchFamily="2" charset="77"/>
                <a:ea typeface="Volkswagen Serial Medium" pitchFamily="34" charset="-122"/>
                <a:cs typeface="Volkswagen Serial Medium" pitchFamily="34" charset="-120"/>
              </a:rPr>
              <a:t>Plataforma de despacho </a:t>
            </a: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incluida para empresas que no cuenten con el servicio.</a:t>
            </a:r>
            <a:endParaRPr lang="en-US" sz="1875" dirty="0">
              <a:latin typeface="Volkswagen Serial Light" panose="02000000000000000000" pitchFamily="2" charset="77"/>
            </a:endParaRPr>
          </a:p>
        </p:txBody>
      </p:sp>
      <p:pic>
        <p:nvPicPr>
          <p:cNvPr id="28" name="Image 3" descr="preencoded.png">
            <a:extLst>
              <a:ext uri="{FF2B5EF4-FFF2-40B4-BE49-F238E27FC236}">
                <a16:creationId xmlns:a16="http://schemas.microsoft.com/office/drawing/2014/main" id="{9E37A174-3DEF-CA11-C80D-A0805467C2C5}"/>
              </a:ext>
            </a:extLst>
          </p:cNvPr>
          <p:cNvPicPr>
            <a:picLocks noChangeAspect="1"/>
          </p:cNvPicPr>
          <p:nvPr/>
        </p:nvPicPr>
        <p:blipFill>
          <a:blip r:embed="rId8"/>
          <a:srcRect/>
          <a:stretch/>
        </p:blipFill>
        <p:spPr>
          <a:xfrm>
            <a:off x="1485900" y="358478"/>
            <a:ext cx="3076575" cy="1167540"/>
          </a:xfrm>
          <a:prstGeom prst="rect">
            <a:avLst/>
          </a:prstGeom>
        </p:spPr>
      </p:pic>
      <p:pic>
        <p:nvPicPr>
          <p:cNvPr id="29" name="Image 7" descr="preencoded.png">
            <a:extLst>
              <a:ext uri="{FF2B5EF4-FFF2-40B4-BE49-F238E27FC236}">
                <a16:creationId xmlns:a16="http://schemas.microsoft.com/office/drawing/2014/main" id="{BF5A6E00-FC9E-760B-BF0F-6AF48884E04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381875" y="4697972"/>
            <a:ext cx="447675" cy="447675"/>
          </a:xfrm>
          <a:prstGeom prst="rect">
            <a:avLst/>
          </a:prstGeom>
        </p:spPr>
      </p:pic>
      <p:pic>
        <p:nvPicPr>
          <p:cNvPr id="30" name="Image 13" descr="preencoded.png">
            <a:extLst>
              <a:ext uri="{FF2B5EF4-FFF2-40B4-BE49-F238E27FC236}">
                <a16:creationId xmlns:a16="http://schemas.microsoft.com/office/drawing/2014/main" id="{76157C48-EB3A-82B5-46C1-1BB300BCAB7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81875" y="7602560"/>
            <a:ext cx="447675" cy="447675"/>
          </a:xfrm>
          <a:prstGeom prst="rect">
            <a:avLst/>
          </a:prstGeom>
        </p:spPr>
      </p:pic>
    </p:spTree>
    <p:extLst>
      <p:ext uri="{BB962C8B-B14F-4D97-AF65-F5344CB8AC3E}">
        <p14:creationId xmlns:p14="http://schemas.microsoft.com/office/powerpoint/2010/main" val="289375258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439102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24050" y="7096125"/>
            <a:ext cx="666750" cy="666750"/>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10450" y="7096125"/>
            <a:ext cx="666750" cy="666750"/>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058650" y="7096125"/>
            <a:ext cx="666750" cy="666750"/>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762250" y="5276850"/>
            <a:ext cx="1266825" cy="1376972"/>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2725400" y="5362575"/>
            <a:ext cx="1158367" cy="1295400"/>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248650" y="5362575"/>
            <a:ext cx="1180430" cy="1290233"/>
          </a:xfrm>
          <a:prstGeom prst="rect">
            <a:avLst/>
          </a:prstGeom>
        </p:spPr>
      </p:pic>
      <p:sp>
        <p:nvSpPr>
          <p:cNvPr id="9" name="Text 0"/>
          <p:cNvSpPr/>
          <p:nvPr/>
        </p:nvSpPr>
        <p:spPr>
          <a:xfrm>
            <a:off x="1485900" y="2983342"/>
            <a:ext cx="6457950" cy="1038225"/>
          </a:xfrm>
          <a:prstGeom prst="rect">
            <a:avLst/>
          </a:prstGeom>
          <a:noFill/>
          <a:ln/>
        </p:spPr>
        <p:txBody>
          <a:bodyPr wrap="square" lIns="0" tIns="0" rIns="0" bIns="0" rtlCol="0" anchor="ctr"/>
          <a:lstStyle/>
          <a:p>
            <a:pPr marL="0" indent="0" algn="l">
              <a:lnSpc>
                <a:spcPts val="4500"/>
              </a:lnSpc>
              <a:buNone/>
            </a:pPr>
            <a:r>
              <a:rPr lang="en-US" sz="9750" b="1" kern="0" spc="-300" dirty="0">
                <a:solidFill>
                  <a:srgbClr val="FFFFFF"/>
                </a:solidFill>
                <a:latin typeface="Mont SemiBold" pitchFamily="2" charset="0"/>
                <a:ea typeface="Mont SemiBold Italic" pitchFamily="34" charset="-122"/>
                <a:cs typeface="Mont SemiBold Italic" pitchFamily="34" charset="-120"/>
              </a:rPr>
              <a:t>Integral</a:t>
            </a:r>
            <a:endParaRPr lang="en-US" sz="9750" b="1" dirty="0">
              <a:latin typeface="Mont SemiBold" pitchFamily="2" charset="0"/>
            </a:endParaRPr>
          </a:p>
        </p:txBody>
      </p:sp>
      <p:sp>
        <p:nvSpPr>
          <p:cNvPr id="10" name="Text 1"/>
          <p:cNvSpPr/>
          <p:nvPr/>
        </p:nvSpPr>
        <p:spPr>
          <a:xfrm>
            <a:off x="1485900" y="1976437"/>
            <a:ext cx="5781675" cy="923925"/>
          </a:xfrm>
          <a:prstGeom prst="rect">
            <a:avLst/>
          </a:prstGeom>
          <a:noFill/>
          <a:ln/>
        </p:spPr>
        <p:txBody>
          <a:bodyPr wrap="square" lIns="0" tIns="0" rIns="0" bIns="0" rtlCol="0" anchor="ctr"/>
          <a:lstStyle/>
          <a:p>
            <a:pPr marL="0" indent="0" algn="l">
              <a:lnSpc>
                <a:spcPts val="4500"/>
              </a:lnSpc>
              <a:buNone/>
            </a:pPr>
            <a:r>
              <a:rPr lang="en-US" sz="6375" kern="0" spc="-225" dirty="0">
                <a:solidFill>
                  <a:srgbClr val="FFFFFF"/>
                </a:solidFill>
                <a:latin typeface="Mont Light" pitchFamily="34" charset="0"/>
                <a:ea typeface="Mont Light" pitchFamily="34" charset="-122"/>
                <a:cs typeface="Mont Light" pitchFamily="34" charset="-120"/>
              </a:rPr>
              <a:t>Una solución</a:t>
            </a:r>
            <a:endParaRPr lang="en-US" sz="6375" dirty="0"/>
          </a:p>
        </p:txBody>
      </p:sp>
      <p:sp>
        <p:nvSpPr>
          <p:cNvPr id="11" name="Text 2"/>
          <p:cNvSpPr/>
          <p:nvPr/>
        </p:nvSpPr>
        <p:spPr>
          <a:xfrm>
            <a:off x="2743200" y="7096125"/>
            <a:ext cx="2743200" cy="75247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Medium" pitchFamily="34" charset="0"/>
                <a:ea typeface="Volkswagen Serial Medium" pitchFamily="34" charset="-122"/>
                <a:cs typeface="Volkswagen Serial Medium" pitchFamily="34" charset="-120"/>
              </a:rPr>
              <a:t>Para monitorear / capturar</a:t>
            </a:r>
            <a:endParaRPr lang="en-US" sz="2850" dirty="0"/>
          </a:p>
        </p:txBody>
      </p:sp>
      <p:sp>
        <p:nvSpPr>
          <p:cNvPr id="12" name="Text 3"/>
          <p:cNvSpPr/>
          <p:nvPr/>
        </p:nvSpPr>
        <p:spPr>
          <a:xfrm>
            <a:off x="8229600" y="7096125"/>
            <a:ext cx="2971800" cy="466725"/>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Medium" pitchFamily="34" charset="0"/>
                <a:ea typeface="Volkswagen Serial Medium" pitchFamily="34" charset="-122"/>
                <a:cs typeface="Volkswagen Serial Medium" pitchFamily="34" charset="-120"/>
              </a:rPr>
              <a:t>Para analizar</a:t>
            </a:r>
            <a:endParaRPr lang="en-US" sz="2850" dirty="0"/>
          </a:p>
        </p:txBody>
      </p:sp>
      <p:sp>
        <p:nvSpPr>
          <p:cNvPr id="13" name="Text 4"/>
          <p:cNvSpPr/>
          <p:nvPr/>
        </p:nvSpPr>
        <p:spPr>
          <a:xfrm>
            <a:off x="12877800" y="7096125"/>
            <a:ext cx="2971800" cy="466725"/>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Medium" pitchFamily="34" charset="0"/>
                <a:ea typeface="Volkswagen Serial Medium" pitchFamily="34" charset="-122"/>
                <a:cs typeface="Volkswagen Serial Medium" pitchFamily="34" charset="-120"/>
              </a:rPr>
              <a:t>Para transmitir</a:t>
            </a:r>
            <a:endParaRPr lang="en-US" sz="2850" dirty="0"/>
          </a:p>
        </p:txBody>
      </p:sp>
      <p:sp>
        <p:nvSpPr>
          <p:cNvPr id="14" name="Text 5"/>
          <p:cNvSpPr/>
          <p:nvPr/>
        </p:nvSpPr>
        <p:spPr>
          <a:xfrm>
            <a:off x="2743200" y="7848600"/>
            <a:ext cx="3114675" cy="1104900"/>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Sensores: posición, medición de recursos, desplazamiento, velocidad, aceleración, fuerza, táctiles entre otros.</a:t>
            </a:r>
            <a:endParaRPr lang="en-US" sz="1875" dirty="0">
              <a:latin typeface="Volkswagen Serial Light" panose="02000000000000000000" pitchFamily="2" charset="77"/>
            </a:endParaRPr>
          </a:p>
        </p:txBody>
      </p:sp>
      <p:sp>
        <p:nvSpPr>
          <p:cNvPr id="15" name="Text 6"/>
          <p:cNvSpPr/>
          <p:nvPr/>
        </p:nvSpPr>
        <p:spPr>
          <a:xfrm>
            <a:off x="8229600" y="7515225"/>
            <a:ext cx="3114675" cy="552450"/>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Sistemas de información</a:t>
            </a:r>
            <a:br>
              <a:rPr>
                <a:latin typeface="Volkswagen Serial Light" panose="02000000000000000000" pitchFamily="2" charset="77"/>
              </a:rPr>
            </a:b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Hardware (AVL)</a:t>
            </a:r>
            <a:endParaRPr lang="en-US" sz="1875" dirty="0">
              <a:latin typeface="Volkswagen Serial Light" panose="02000000000000000000" pitchFamily="2" charset="77"/>
            </a:endParaRPr>
          </a:p>
        </p:txBody>
      </p:sp>
      <p:sp>
        <p:nvSpPr>
          <p:cNvPr id="16" name="Text 7"/>
          <p:cNvSpPr/>
          <p:nvPr/>
        </p:nvSpPr>
        <p:spPr>
          <a:xfrm>
            <a:off x="12877800" y="7515225"/>
            <a:ext cx="3114675" cy="828675"/>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Físicas: RS232, RS485, TCP/IP</a:t>
            </a:r>
            <a:br>
              <a:rPr>
                <a:latin typeface="Volkswagen Serial Light" panose="02000000000000000000" pitchFamily="2" charset="77"/>
              </a:rPr>
            </a:b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Inalámbricas: WiFi, Bluetooth, Redes RFID, 3G/4G, LORA</a:t>
            </a:r>
            <a:endParaRPr lang="en-US" sz="1875" dirty="0">
              <a:latin typeface="Volkswagen Serial Light" panose="02000000000000000000" pitchFamily="2" charset="77"/>
            </a:endParaRPr>
          </a:p>
        </p:txBody>
      </p:sp>
      <p:pic>
        <p:nvPicPr>
          <p:cNvPr id="17" name="Image 3" descr="preencoded.png">
            <a:extLst>
              <a:ext uri="{FF2B5EF4-FFF2-40B4-BE49-F238E27FC236}">
                <a16:creationId xmlns:a16="http://schemas.microsoft.com/office/drawing/2014/main" id="{AD9BC5F6-7564-ED75-6C46-DE35B6B4F751}"/>
              </a:ext>
            </a:extLst>
          </p:cNvPr>
          <p:cNvPicPr>
            <a:picLocks noChangeAspect="1"/>
          </p:cNvPicPr>
          <p:nvPr/>
        </p:nvPicPr>
        <p:blipFill>
          <a:blip r:embed="rId12"/>
          <a:srcRect/>
          <a:stretch/>
        </p:blipFill>
        <p:spPr>
          <a:xfrm>
            <a:off x="1485900" y="358478"/>
            <a:ext cx="3076575" cy="1167540"/>
          </a:xfrm>
          <a:prstGeom prst="rect">
            <a:avLst/>
          </a:prstGeom>
        </p:spPr>
      </p:pic>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439102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6962775"/>
            <a:ext cx="666750" cy="666750"/>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181725" y="6962775"/>
            <a:ext cx="666750" cy="666750"/>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609725" y="5629275"/>
            <a:ext cx="1327472" cy="1068065"/>
          </a:xfrm>
          <a:prstGeom prst="rect">
            <a:avLst/>
          </a:prstGeom>
        </p:spPr>
      </p:pic>
      <p:pic>
        <p:nvPicPr>
          <p:cNvPr id="6" name="Image 4"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955342" y="8020492"/>
            <a:ext cx="1421457" cy="1143674"/>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103437" y="8020492"/>
            <a:ext cx="1421457" cy="1143674"/>
          </a:xfrm>
          <a:prstGeom prst="rect">
            <a:avLst/>
          </a:prstGeom>
        </p:spPr>
      </p:pic>
      <p:pic>
        <p:nvPicPr>
          <p:cNvPr id="8" name="Image 6"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109259" y="5353050"/>
            <a:ext cx="1344662" cy="1343025"/>
          </a:xfrm>
          <a:prstGeom prst="rect">
            <a:avLst/>
          </a:prstGeom>
        </p:spPr>
      </p:pic>
      <p:pic>
        <p:nvPicPr>
          <p:cNvPr id="9" name="Image 7"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5240484" y="5478943"/>
            <a:ext cx="1074353" cy="1026144"/>
          </a:xfrm>
          <a:prstGeom prst="rect">
            <a:avLst/>
          </a:prstGeom>
        </p:spPr>
      </p:pic>
      <p:pic>
        <p:nvPicPr>
          <p:cNvPr id="10" name="Image 8"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4885603" y="6661781"/>
            <a:ext cx="1718779" cy="1233390"/>
          </a:xfrm>
          <a:prstGeom prst="rect">
            <a:avLst/>
          </a:prstGeom>
        </p:spPr>
      </p:pic>
      <p:pic>
        <p:nvPicPr>
          <p:cNvPr id="11" name="Image 9"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2258675" y="4947196"/>
            <a:ext cx="981187" cy="980849"/>
          </a:xfrm>
          <a:prstGeom prst="rect">
            <a:avLst/>
          </a:prstGeom>
        </p:spPr>
      </p:pic>
      <p:pic>
        <p:nvPicPr>
          <p:cNvPr id="12" name="Image 10"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423143" y="5507752"/>
            <a:ext cx="1585280" cy="559413"/>
          </a:xfrm>
          <a:prstGeom prst="rect">
            <a:avLst/>
          </a:prstGeom>
        </p:spPr>
      </p:pic>
      <p:pic>
        <p:nvPicPr>
          <p:cNvPr id="13" name="Image 11"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2739874" y="6027140"/>
            <a:ext cx="152028" cy="804470"/>
          </a:xfrm>
          <a:prstGeom prst="rect">
            <a:avLst/>
          </a:prstGeom>
        </p:spPr>
      </p:pic>
      <p:pic>
        <p:nvPicPr>
          <p:cNvPr id="14" name="Image 12"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2163537" y="7533047"/>
            <a:ext cx="628427" cy="554905"/>
          </a:xfrm>
          <a:prstGeom prst="rect">
            <a:avLst/>
          </a:prstGeom>
        </p:spPr>
      </p:pic>
      <p:pic>
        <p:nvPicPr>
          <p:cNvPr id="15" name="Image 13"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2498735" y="6951300"/>
            <a:ext cx="741090" cy="494067"/>
          </a:xfrm>
          <a:prstGeom prst="rect">
            <a:avLst/>
          </a:prstGeom>
        </p:spPr>
      </p:pic>
      <p:pic>
        <p:nvPicPr>
          <p:cNvPr id="16" name="Image 14" descr="preencoded.png"/>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11496675" y="8203865"/>
            <a:ext cx="1176710" cy="1231689"/>
          </a:xfrm>
          <a:prstGeom prst="rect">
            <a:avLst/>
          </a:prstGeom>
        </p:spPr>
      </p:pic>
      <p:sp>
        <p:nvSpPr>
          <p:cNvPr id="17" name="Text 0"/>
          <p:cNvSpPr/>
          <p:nvPr/>
        </p:nvSpPr>
        <p:spPr>
          <a:xfrm>
            <a:off x="1494159" y="2299539"/>
            <a:ext cx="9715500" cy="1038225"/>
          </a:xfrm>
          <a:prstGeom prst="rect">
            <a:avLst/>
          </a:prstGeom>
          <a:noFill/>
          <a:ln/>
        </p:spPr>
        <p:txBody>
          <a:bodyPr wrap="square" lIns="0" tIns="0" rIns="0" bIns="0" rtlCol="0" anchor="ctr"/>
          <a:lstStyle/>
          <a:p>
            <a:pPr marL="0" indent="0" algn="l">
              <a:lnSpc>
                <a:spcPts val="4500"/>
              </a:lnSpc>
              <a:buNone/>
            </a:pPr>
            <a:r>
              <a:rPr lang="en-US" sz="7125" b="1" kern="0" spc="-225" dirty="0">
                <a:solidFill>
                  <a:srgbClr val="FFFFFF"/>
                </a:solidFill>
                <a:latin typeface="Mont SemiBold" pitchFamily="2" charset="0"/>
                <a:ea typeface="Mont SemiBold Italic" pitchFamily="34" charset="-122"/>
                <a:cs typeface="Mont SemiBold Italic" pitchFamily="34" charset="-120"/>
              </a:rPr>
              <a:t>Despachadoras</a:t>
            </a:r>
            <a:endParaRPr lang="en-US" sz="7125" b="1" dirty="0">
              <a:latin typeface="Mont SemiBold" pitchFamily="2" charset="0"/>
            </a:endParaRPr>
          </a:p>
        </p:txBody>
      </p:sp>
      <p:sp>
        <p:nvSpPr>
          <p:cNvPr id="18" name="Text 1"/>
          <p:cNvSpPr/>
          <p:nvPr/>
        </p:nvSpPr>
        <p:spPr>
          <a:xfrm>
            <a:off x="1494159" y="1613739"/>
            <a:ext cx="5781675" cy="923925"/>
          </a:xfrm>
          <a:prstGeom prst="rect">
            <a:avLst/>
          </a:prstGeom>
          <a:noFill/>
          <a:ln/>
        </p:spPr>
        <p:txBody>
          <a:bodyPr wrap="square" lIns="0" tIns="0" rIns="0" bIns="0" rtlCol="0" anchor="ctr"/>
          <a:lstStyle/>
          <a:p>
            <a:pPr marL="0" indent="0" algn="l">
              <a:lnSpc>
                <a:spcPts val="4500"/>
              </a:lnSpc>
              <a:buNone/>
            </a:pPr>
            <a:r>
              <a:rPr lang="en-US" sz="6375" kern="0" spc="-225" dirty="0">
                <a:solidFill>
                  <a:srgbClr val="FFFFFF"/>
                </a:solidFill>
                <a:latin typeface="Mont Light" pitchFamily="34" charset="0"/>
                <a:ea typeface="Mont Light" pitchFamily="34" charset="-122"/>
                <a:cs typeface="Mont Light" pitchFamily="34" charset="-120"/>
              </a:rPr>
              <a:t>Empresas</a:t>
            </a:r>
            <a:endParaRPr lang="en-US" sz="6375" dirty="0"/>
          </a:p>
        </p:txBody>
      </p:sp>
      <p:sp>
        <p:nvSpPr>
          <p:cNvPr id="19" name="Text 2"/>
          <p:cNvSpPr/>
          <p:nvPr/>
        </p:nvSpPr>
        <p:spPr>
          <a:xfrm>
            <a:off x="1657350" y="6962775"/>
            <a:ext cx="3286125" cy="752475"/>
          </a:xfrm>
          <a:prstGeom prst="rect">
            <a:avLst/>
          </a:prstGeom>
          <a:noFill/>
          <a:ln/>
        </p:spPr>
        <p:txBody>
          <a:bodyPr wrap="square" lIns="0" tIns="0" rIns="0" bIns="0" rtlCol="0" anchor="t"/>
          <a:lstStyle/>
          <a:p>
            <a:pPr marL="0" indent="0" algn="l">
              <a:lnSpc>
                <a:spcPts val="2850"/>
              </a:lnSpc>
              <a:buNone/>
            </a:pPr>
            <a:r>
              <a:rPr lang="en-US" sz="2850" dirty="0">
                <a:solidFill>
                  <a:srgbClr val="5A5A5A"/>
                </a:solidFill>
                <a:latin typeface="Volkswagen Serial Medium" pitchFamily="34" charset="0"/>
                <a:ea typeface="Volkswagen Serial Medium" pitchFamily="34" charset="-122"/>
                <a:cs typeface="Volkswagen Serial Medium" pitchFamily="34" charset="-120"/>
              </a:rPr>
              <a:t>El conductor tiene un sistema central</a:t>
            </a:r>
            <a:endParaRPr lang="en-US" sz="2850" dirty="0"/>
          </a:p>
        </p:txBody>
      </p:sp>
      <p:sp>
        <p:nvSpPr>
          <p:cNvPr id="20" name="Text 3"/>
          <p:cNvSpPr/>
          <p:nvPr/>
        </p:nvSpPr>
        <p:spPr>
          <a:xfrm>
            <a:off x="7000875" y="6962775"/>
            <a:ext cx="3228975" cy="466725"/>
          </a:xfrm>
          <a:prstGeom prst="rect">
            <a:avLst/>
          </a:prstGeom>
          <a:noFill/>
          <a:ln/>
        </p:spPr>
        <p:txBody>
          <a:bodyPr wrap="square" lIns="0" tIns="0" rIns="0" bIns="0" rtlCol="0" anchor="t"/>
          <a:lstStyle/>
          <a:p>
            <a:pPr marL="0" indent="0" algn="l">
              <a:lnSpc>
                <a:spcPts val="2850"/>
              </a:lnSpc>
              <a:buNone/>
            </a:pPr>
            <a:r>
              <a:rPr lang="en-US" sz="2850" kern="0" spc="-75" dirty="0">
                <a:solidFill>
                  <a:srgbClr val="5A5A5A"/>
                </a:solidFill>
                <a:latin typeface="Volkswagen Serial Medium" pitchFamily="34" charset="0"/>
                <a:ea typeface="Volkswagen Serial Medium" pitchFamily="34" charset="-122"/>
                <a:cs typeface="Volkswagen Serial Medium" pitchFamily="34" charset="-120"/>
              </a:rPr>
              <a:t>Esto ayuda a que la ciudad tenga toda</a:t>
            </a:r>
            <a:endParaRPr lang="en-US" sz="2850" dirty="0"/>
          </a:p>
        </p:txBody>
      </p:sp>
      <p:sp>
        <p:nvSpPr>
          <p:cNvPr id="21" name="Text 4"/>
          <p:cNvSpPr/>
          <p:nvPr/>
        </p:nvSpPr>
        <p:spPr>
          <a:xfrm>
            <a:off x="1657350" y="7715250"/>
            <a:ext cx="3800475" cy="1104900"/>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instalado en el vehículo, a través de este, se reciben todos los despachos de las distintas empresas despachadoras.</a:t>
            </a:r>
            <a:endParaRPr lang="en-US" sz="1875" dirty="0">
              <a:latin typeface="Volkswagen Serial Light" panose="02000000000000000000" pitchFamily="2" charset="77"/>
            </a:endParaRPr>
          </a:p>
        </p:txBody>
      </p:sp>
      <p:sp>
        <p:nvSpPr>
          <p:cNvPr id="22" name="Text 5"/>
          <p:cNvSpPr/>
          <p:nvPr/>
        </p:nvSpPr>
        <p:spPr>
          <a:xfrm>
            <a:off x="1532259" y="3093901"/>
            <a:ext cx="5886450" cy="723900"/>
          </a:xfrm>
          <a:prstGeom prst="rect">
            <a:avLst/>
          </a:prstGeom>
          <a:noFill/>
          <a:ln/>
        </p:spPr>
        <p:txBody>
          <a:bodyPr wrap="square" lIns="0" tIns="0" rIns="0" bIns="0" rtlCol="0" anchor="t"/>
          <a:lstStyle/>
          <a:p>
            <a:pPr marL="0" indent="0" algn="l">
              <a:lnSpc>
                <a:spcPts val="2850"/>
              </a:lnSpc>
              <a:spcAft>
                <a:spcPts val="2400"/>
              </a:spcAft>
              <a:buNone/>
            </a:pPr>
            <a:r>
              <a:rPr lang="en-US" sz="2625" kern="0" spc="-75" dirty="0">
                <a:solidFill>
                  <a:srgbClr val="FFFFFF"/>
                </a:solidFill>
                <a:latin typeface="Volkswagen Serial Light" panose="02000000000000000000" pitchFamily="2" charset="77"/>
                <a:ea typeface="Volkswagen Serial Light" pitchFamily="34" charset="-122"/>
                <a:cs typeface="Volkswagen Serial Light" pitchFamily="34" charset="-120"/>
              </a:rPr>
              <a:t>El sistema cuenta con una API para las empresas despachadoras de viajesi</a:t>
            </a:r>
            <a:endParaRPr lang="en-US" sz="2625" dirty="0">
              <a:latin typeface="Volkswagen Serial Light" panose="02000000000000000000" pitchFamily="2" charset="77"/>
            </a:endParaRPr>
          </a:p>
        </p:txBody>
      </p:sp>
      <p:sp>
        <p:nvSpPr>
          <p:cNvPr id="23" name="Text 6"/>
          <p:cNvSpPr/>
          <p:nvPr/>
        </p:nvSpPr>
        <p:spPr>
          <a:xfrm>
            <a:off x="7000875" y="7715250"/>
            <a:ext cx="3228975" cy="1104900"/>
          </a:xfrm>
          <a:prstGeom prst="rect">
            <a:avLst/>
          </a:prstGeom>
          <a:noFill/>
          <a:ln/>
        </p:spPr>
        <p:txBody>
          <a:bodyPr wrap="square" lIns="0" tIns="0" rIns="0" bIns="0" rtlCol="0" anchor="t"/>
          <a:lstStyle/>
          <a:p>
            <a:pPr marL="0" indent="0" algn="l">
              <a:lnSpc>
                <a:spcPts val="2175"/>
              </a:lnSpc>
              <a:spcAft>
                <a:spcPts val="2400"/>
              </a:spcAft>
              <a:buNone/>
            </a:pPr>
            <a:r>
              <a:rPr lang="en-US" sz="1875" dirty="0">
                <a:solidFill>
                  <a:srgbClr val="5A5A5A"/>
                </a:solidFill>
                <a:latin typeface="Volkswagen Serial Light" panose="02000000000000000000" pitchFamily="2" charset="77"/>
                <a:ea typeface="Volkswagen Serial Light" pitchFamily="34" charset="-122"/>
                <a:cs typeface="Volkswagen Serial Light" pitchFamily="34" charset="-120"/>
              </a:rPr>
              <a:t>toda la información de los viajes que se realizan tanto en la calle como de las apps de despacho</a:t>
            </a:r>
            <a:endParaRPr lang="en-US" sz="1875" dirty="0">
              <a:latin typeface="Volkswagen Serial Light" panose="02000000000000000000" pitchFamily="2" charset="77"/>
            </a:endParaRPr>
          </a:p>
        </p:txBody>
      </p:sp>
      <p:pic>
        <p:nvPicPr>
          <p:cNvPr id="24" name="Image 3" descr="preencoded.png">
            <a:extLst>
              <a:ext uri="{FF2B5EF4-FFF2-40B4-BE49-F238E27FC236}">
                <a16:creationId xmlns:a16="http://schemas.microsoft.com/office/drawing/2014/main" id="{89B83FF5-8A52-CA4F-76C5-413720734407}"/>
              </a:ext>
            </a:extLst>
          </p:cNvPr>
          <p:cNvPicPr>
            <a:picLocks noChangeAspect="1"/>
          </p:cNvPicPr>
          <p:nvPr/>
        </p:nvPicPr>
        <p:blipFill>
          <a:blip r:embed="rId30"/>
          <a:srcRect/>
          <a:stretch/>
        </p:blipFill>
        <p:spPr>
          <a:xfrm>
            <a:off x="1398909" y="152400"/>
            <a:ext cx="3076575" cy="1167540"/>
          </a:xfrm>
          <a:prstGeom prst="rect">
            <a:avLst/>
          </a:prstGeom>
        </p:spPr>
      </p:pic>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91175" y="4248150"/>
            <a:ext cx="1042988" cy="695325"/>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96350" y="942975"/>
            <a:ext cx="1990725" cy="1990725"/>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820775" y="1228725"/>
            <a:ext cx="1990725" cy="1990725"/>
          </a:xfrm>
          <a:prstGeom prst="rect">
            <a:avLst/>
          </a:prstGeom>
        </p:spPr>
      </p:pic>
      <p:pic>
        <p:nvPicPr>
          <p:cNvPr id="5" name="Image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4335125" y="5838825"/>
            <a:ext cx="1990725" cy="1990725"/>
          </a:xfrm>
          <a:prstGeom prst="rect">
            <a:avLst/>
          </a:prstGeom>
        </p:spPr>
      </p:pic>
      <p:pic>
        <p:nvPicPr>
          <p:cNvPr id="6" name="Image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394589" y="1407061"/>
            <a:ext cx="999902" cy="999572"/>
          </a:xfrm>
          <a:prstGeom prst="rect">
            <a:avLst/>
          </a:prstGeom>
        </p:spPr>
      </p:pic>
      <p:pic>
        <p:nvPicPr>
          <p:cNvPr id="7" name="Image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733675" y="942975"/>
            <a:ext cx="1533525" cy="1533525"/>
          </a:xfrm>
          <a:prstGeom prst="rect">
            <a:avLst/>
          </a:prstGeom>
        </p:spPr>
      </p:pic>
      <p:pic>
        <p:nvPicPr>
          <p:cNvPr id="8" name="Image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752600" y="3629025"/>
            <a:ext cx="1533525" cy="1533525"/>
          </a:xfrm>
          <a:prstGeom prst="rect">
            <a:avLst/>
          </a:prstGeom>
        </p:spPr>
      </p:pic>
      <p:pic>
        <p:nvPicPr>
          <p:cNvPr id="9" name="Image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77325" y="4467225"/>
            <a:ext cx="1533525" cy="1533525"/>
          </a:xfrm>
          <a:prstGeom prst="rect">
            <a:avLst/>
          </a:prstGeom>
        </p:spPr>
      </p:pic>
      <p:pic>
        <p:nvPicPr>
          <p:cNvPr id="10" name="Image 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28850" y="6029325"/>
            <a:ext cx="1533525" cy="1533525"/>
          </a:xfrm>
          <a:prstGeom prst="rect">
            <a:avLst/>
          </a:prstGeom>
        </p:spPr>
      </p:pic>
      <p:pic>
        <p:nvPicPr>
          <p:cNvPr id="11" name="Image 9"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743450" y="7705725"/>
            <a:ext cx="1533525" cy="1533525"/>
          </a:xfrm>
          <a:prstGeom prst="rect">
            <a:avLst/>
          </a:prstGeom>
        </p:spPr>
      </p:pic>
      <p:pic>
        <p:nvPicPr>
          <p:cNvPr id="12" name="Image 10"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248025" y="1314450"/>
            <a:ext cx="504825" cy="800100"/>
          </a:xfrm>
          <a:prstGeom prst="rect">
            <a:avLst/>
          </a:prstGeom>
        </p:spPr>
      </p:pic>
      <p:pic>
        <p:nvPicPr>
          <p:cNvPr id="13" name="Image 11"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66950" y="4000500"/>
            <a:ext cx="504825" cy="800100"/>
          </a:xfrm>
          <a:prstGeom prst="rect">
            <a:avLst/>
          </a:prstGeom>
        </p:spPr>
      </p:pic>
      <p:pic>
        <p:nvPicPr>
          <p:cNvPr id="14" name="Image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393802" y="2208831"/>
            <a:ext cx="2154473" cy="2144001"/>
          </a:xfrm>
          <a:prstGeom prst="rect">
            <a:avLst/>
          </a:prstGeom>
        </p:spPr>
      </p:pic>
      <p:pic>
        <p:nvPicPr>
          <p:cNvPr id="15" name="Image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678250" y="5123389"/>
            <a:ext cx="2940025" cy="2914924"/>
          </a:xfrm>
          <a:prstGeom prst="rect">
            <a:avLst/>
          </a:prstGeom>
        </p:spPr>
      </p:pic>
      <p:pic>
        <p:nvPicPr>
          <p:cNvPr id="16" name="Image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143500" y="8172450"/>
            <a:ext cx="733425" cy="600075"/>
          </a:xfrm>
          <a:prstGeom prst="rect">
            <a:avLst/>
          </a:prstGeom>
        </p:spPr>
      </p:pic>
      <p:pic>
        <p:nvPicPr>
          <p:cNvPr id="17" name="Image 15"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628900" y="6496050"/>
            <a:ext cx="733425" cy="600075"/>
          </a:xfrm>
          <a:prstGeom prst="rect">
            <a:avLst/>
          </a:prstGeom>
        </p:spPr>
      </p:pic>
      <p:pic>
        <p:nvPicPr>
          <p:cNvPr id="18" name="Image 16"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335125" y="1733550"/>
            <a:ext cx="962025" cy="962025"/>
          </a:xfrm>
          <a:prstGeom prst="rect">
            <a:avLst/>
          </a:prstGeom>
        </p:spPr>
      </p:pic>
      <p:pic>
        <p:nvPicPr>
          <p:cNvPr id="19" name="Image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6732612" y="2537198"/>
            <a:ext cx="2222450" cy="1602628"/>
          </a:xfrm>
          <a:prstGeom prst="rect">
            <a:avLst/>
          </a:prstGeom>
        </p:spPr>
      </p:pic>
      <p:pic>
        <p:nvPicPr>
          <p:cNvPr id="20" name="Image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7530629" y="8067675"/>
            <a:ext cx="1421457" cy="1353224"/>
          </a:xfrm>
          <a:prstGeom prst="rect">
            <a:avLst/>
          </a:prstGeom>
        </p:spPr>
      </p:pic>
      <p:pic>
        <p:nvPicPr>
          <p:cNvPr id="21" name="Image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121304" y="8067675"/>
            <a:ext cx="1421457" cy="1353224"/>
          </a:xfrm>
          <a:prstGeom prst="rect">
            <a:avLst/>
          </a:prstGeom>
        </p:spPr>
      </p:pic>
      <p:pic>
        <p:nvPicPr>
          <p:cNvPr id="22" name="Image 20"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0711979" y="8067675"/>
            <a:ext cx="1421457" cy="1353224"/>
          </a:xfrm>
          <a:prstGeom prst="rect">
            <a:avLst/>
          </a:prstGeom>
        </p:spPr>
      </p:pic>
      <p:pic>
        <p:nvPicPr>
          <p:cNvPr id="23" name="Image 21"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9429750" y="4867275"/>
            <a:ext cx="827708" cy="790575"/>
          </a:xfrm>
          <a:prstGeom prst="rect">
            <a:avLst/>
          </a:prstGeom>
        </p:spPr>
      </p:pic>
      <p:pic>
        <p:nvPicPr>
          <p:cNvPr id="24" name="Image 22"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9825038" y="3762375"/>
            <a:ext cx="28575" cy="538163"/>
          </a:xfrm>
          <a:prstGeom prst="rect">
            <a:avLst/>
          </a:prstGeom>
        </p:spPr>
      </p:pic>
      <p:pic>
        <p:nvPicPr>
          <p:cNvPr id="25" name="Image 23"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1019309" y="1962182"/>
            <a:ext cx="2631132" cy="190436"/>
          </a:xfrm>
          <a:prstGeom prst="rect">
            <a:avLst/>
          </a:prstGeom>
        </p:spPr>
      </p:pic>
      <p:pic>
        <p:nvPicPr>
          <p:cNvPr id="26" name="Image 24"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4811375" y="6315075"/>
            <a:ext cx="1047750" cy="1047750"/>
          </a:xfrm>
          <a:prstGeom prst="rect">
            <a:avLst/>
          </a:prstGeom>
        </p:spPr>
      </p:pic>
      <p:pic>
        <p:nvPicPr>
          <p:cNvPr id="27" name="Image 25"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4802222" y="3863395"/>
            <a:ext cx="399306" cy="1807735"/>
          </a:xfrm>
          <a:prstGeom prst="rect">
            <a:avLst/>
          </a:prstGeom>
        </p:spPr>
      </p:pic>
      <p:pic>
        <p:nvPicPr>
          <p:cNvPr id="28" name="Image 26"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12514" y="7488465"/>
            <a:ext cx="1654522" cy="805994"/>
          </a:xfrm>
          <a:prstGeom prst="rect">
            <a:avLst/>
          </a:prstGeom>
        </p:spPr>
      </p:pic>
      <p:pic>
        <p:nvPicPr>
          <p:cNvPr id="29" name="Image 27"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10845626" y="2833921"/>
            <a:ext cx="3502372" cy="3209458"/>
          </a:xfrm>
          <a:prstGeom prst="rect">
            <a:avLst/>
          </a:prstGeom>
        </p:spPr>
      </p:pic>
      <p:pic>
        <p:nvPicPr>
          <p:cNvPr id="30" name="Image 28"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515850" y="8220075"/>
            <a:ext cx="171450" cy="171450"/>
          </a:xfrm>
          <a:prstGeom prst="rect">
            <a:avLst/>
          </a:prstGeom>
        </p:spPr>
      </p:pic>
      <p:pic>
        <p:nvPicPr>
          <p:cNvPr id="31" name="Image 29"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5097125" y="5581650"/>
            <a:ext cx="171450" cy="171450"/>
          </a:xfrm>
          <a:prstGeom prst="rect">
            <a:avLst/>
          </a:prstGeom>
        </p:spPr>
      </p:pic>
      <p:pic>
        <p:nvPicPr>
          <p:cNvPr id="32" name="Image 3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4258925" y="5943600"/>
            <a:ext cx="171450" cy="171450"/>
          </a:xfrm>
          <a:prstGeom prst="rect">
            <a:avLst/>
          </a:prstGeom>
        </p:spPr>
      </p:pic>
      <p:pic>
        <p:nvPicPr>
          <p:cNvPr id="33" name="Image 31"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9763125" y="4162425"/>
            <a:ext cx="171450" cy="171450"/>
          </a:xfrm>
          <a:prstGeom prst="rect">
            <a:avLst/>
          </a:prstGeom>
        </p:spPr>
      </p:pic>
      <p:pic>
        <p:nvPicPr>
          <p:cNvPr id="34" name="Image 3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9753600" y="3676650"/>
            <a:ext cx="171450" cy="171450"/>
          </a:xfrm>
          <a:prstGeom prst="rect">
            <a:avLst/>
          </a:prstGeom>
        </p:spPr>
      </p:pic>
      <p:pic>
        <p:nvPicPr>
          <p:cNvPr id="35" name="Image 33"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0953750" y="1895475"/>
            <a:ext cx="171450" cy="171450"/>
          </a:xfrm>
          <a:prstGeom prst="rect">
            <a:avLst/>
          </a:prstGeom>
        </p:spPr>
      </p:pic>
      <p:pic>
        <p:nvPicPr>
          <p:cNvPr id="36" name="Image 34"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8858250" y="2466975"/>
            <a:ext cx="171450" cy="171450"/>
          </a:xfrm>
          <a:prstGeom prst="rect">
            <a:avLst/>
          </a:prstGeom>
        </p:spPr>
      </p:pic>
      <p:pic>
        <p:nvPicPr>
          <p:cNvPr id="37" name="Image 35"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6657975" y="4038600"/>
            <a:ext cx="171450" cy="171450"/>
          </a:xfrm>
          <a:prstGeom prst="rect">
            <a:avLst/>
          </a:prstGeom>
        </p:spPr>
      </p:pic>
      <p:pic>
        <p:nvPicPr>
          <p:cNvPr id="38" name="Image 36"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429250" y="4038600"/>
            <a:ext cx="171450" cy="171450"/>
          </a:xfrm>
          <a:prstGeom prst="rect">
            <a:avLst/>
          </a:prstGeom>
        </p:spPr>
      </p:pic>
      <p:pic>
        <p:nvPicPr>
          <p:cNvPr id="39" name="Image 37"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4181475" y="2143125"/>
            <a:ext cx="171450" cy="171450"/>
          </a:xfrm>
          <a:prstGeom prst="rect">
            <a:avLst/>
          </a:prstGeom>
        </p:spPr>
      </p:pic>
      <p:pic>
        <p:nvPicPr>
          <p:cNvPr id="40" name="Image 38"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3362325" y="4248150"/>
            <a:ext cx="171450" cy="171450"/>
          </a:xfrm>
          <a:prstGeom prst="rect">
            <a:avLst/>
          </a:prstGeom>
        </p:spPr>
      </p:pic>
      <p:pic>
        <p:nvPicPr>
          <p:cNvPr id="41" name="Image 39"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3762375" y="6410325"/>
            <a:ext cx="171450" cy="171450"/>
          </a:xfrm>
          <a:prstGeom prst="rect">
            <a:avLst/>
          </a:prstGeom>
        </p:spPr>
      </p:pic>
      <p:pic>
        <p:nvPicPr>
          <p:cNvPr id="42" name="Image 40"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448300" y="7477125"/>
            <a:ext cx="171450" cy="171450"/>
          </a:xfrm>
          <a:prstGeom prst="rect">
            <a:avLst/>
          </a:prstGeom>
        </p:spPr>
      </p:pic>
      <p:pic>
        <p:nvPicPr>
          <p:cNvPr id="43" name="Image 41"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572125" y="5057775"/>
            <a:ext cx="171450" cy="171450"/>
          </a:xfrm>
          <a:prstGeom prst="rect">
            <a:avLst/>
          </a:prstGeom>
        </p:spPr>
      </p:pic>
      <p:pic>
        <p:nvPicPr>
          <p:cNvPr id="44" name="Image 4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3563600" y="2047875"/>
            <a:ext cx="171450" cy="171450"/>
          </a:xfrm>
          <a:prstGeom prst="rect">
            <a:avLst/>
          </a:prstGeom>
        </p:spPr>
      </p:pic>
      <p:pic>
        <p:nvPicPr>
          <p:cNvPr id="45" name="Image 43"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9763125" y="6525162"/>
            <a:ext cx="171450" cy="1295400"/>
          </a:xfrm>
          <a:prstGeom prst="rect">
            <a:avLst/>
          </a:prstGeom>
        </p:spPr>
      </p:pic>
      <p:pic>
        <p:nvPicPr>
          <p:cNvPr id="46" name="Image 44"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0839450" y="2828925"/>
            <a:ext cx="228600" cy="228600"/>
          </a:xfrm>
          <a:prstGeom prst="rect">
            <a:avLst/>
          </a:prstGeom>
        </p:spPr>
      </p:pic>
      <p:pic>
        <p:nvPicPr>
          <p:cNvPr id="47" name="Image 45"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4049375" y="7429495"/>
            <a:ext cx="252375" cy="271423"/>
          </a:xfrm>
          <a:prstGeom prst="rect">
            <a:avLst/>
          </a:prstGeom>
        </p:spPr>
      </p:pic>
      <p:pic>
        <p:nvPicPr>
          <p:cNvPr id="48" name="Image 46"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4706600" y="3848096"/>
            <a:ext cx="289917" cy="271675"/>
          </a:xfrm>
          <a:prstGeom prst="rect">
            <a:avLst/>
          </a:prstGeom>
        </p:spPr>
      </p:pic>
      <p:pic>
        <p:nvPicPr>
          <p:cNvPr id="49" name="Image 47"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12715875" y="7380083"/>
            <a:ext cx="631738" cy="556881"/>
          </a:xfrm>
          <a:prstGeom prst="rect">
            <a:avLst/>
          </a:prstGeom>
        </p:spPr>
      </p:pic>
      <p:sp>
        <p:nvSpPr>
          <p:cNvPr id="50" name="Text 0"/>
          <p:cNvSpPr/>
          <p:nvPr/>
        </p:nvSpPr>
        <p:spPr>
          <a:xfrm>
            <a:off x="9182100" y="3038475"/>
            <a:ext cx="1362075" cy="59055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Servidores en la nube</a:t>
            </a:r>
            <a:endParaRPr lang="en-US" sz="2025" dirty="0">
              <a:latin typeface="Volkswagen Serial Light" panose="02000000000000000000" pitchFamily="2" charset="77"/>
            </a:endParaRPr>
          </a:p>
        </p:txBody>
      </p:sp>
      <p:sp>
        <p:nvSpPr>
          <p:cNvPr id="51" name="Text 1"/>
          <p:cNvSpPr/>
          <p:nvPr/>
        </p:nvSpPr>
        <p:spPr>
          <a:xfrm>
            <a:off x="14649450" y="8029575"/>
            <a:ext cx="1362075" cy="723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Fiducia</a:t>
            </a:r>
            <a:endParaRPr lang="en-US" sz="2025" dirty="0">
              <a:latin typeface="Volkswagen Serial Light" panose="02000000000000000000" pitchFamily="2" charset="77"/>
            </a:endParaRPr>
          </a:p>
        </p:txBody>
      </p:sp>
      <p:sp>
        <p:nvSpPr>
          <p:cNvPr id="52" name="Text 2"/>
          <p:cNvSpPr/>
          <p:nvPr/>
        </p:nvSpPr>
        <p:spPr>
          <a:xfrm>
            <a:off x="14135100" y="3362325"/>
            <a:ext cx="1362075" cy="72390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Ciudad</a:t>
            </a:r>
            <a:endParaRPr lang="en-US" sz="2025" dirty="0">
              <a:latin typeface="Volkswagen Serial Light" panose="02000000000000000000" pitchFamily="2" charset="77"/>
            </a:endParaRPr>
          </a:p>
        </p:txBody>
      </p:sp>
      <p:sp>
        <p:nvSpPr>
          <p:cNvPr id="53" name="Text 3"/>
          <p:cNvSpPr/>
          <p:nvPr/>
        </p:nvSpPr>
        <p:spPr>
          <a:xfrm>
            <a:off x="2543175" y="2667000"/>
            <a:ext cx="1838325" cy="36195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Despachador 1</a:t>
            </a:r>
            <a:endParaRPr lang="en-US" sz="2025" dirty="0">
              <a:latin typeface="Volkswagen Serial Light" panose="02000000000000000000" pitchFamily="2" charset="77"/>
            </a:endParaRPr>
          </a:p>
        </p:txBody>
      </p:sp>
      <p:sp>
        <p:nvSpPr>
          <p:cNvPr id="54" name="Text 4"/>
          <p:cNvSpPr/>
          <p:nvPr/>
        </p:nvSpPr>
        <p:spPr>
          <a:xfrm>
            <a:off x="1638300" y="5305425"/>
            <a:ext cx="1771650" cy="36195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Despachador 2</a:t>
            </a:r>
            <a:endParaRPr lang="en-US" sz="2025" dirty="0">
              <a:latin typeface="Volkswagen Serial Light" panose="02000000000000000000" pitchFamily="2" charset="77"/>
            </a:endParaRPr>
          </a:p>
        </p:txBody>
      </p:sp>
      <p:sp>
        <p:nvSpPr>
          <p:cNvPr id="55" name="Text 5"/>
          <p:cNvSpPr/>
          <p:nvPr/>
        </p:nvSpPr>
        <p:spPr>
          <a:xfrm>
            <a:off x="8953500" y="6076950"/>
            <a:ext cx="1771650" cy="36195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KIT</a:t>
            </a:r>
            <a:endParaRPr lang="en-US" sz="2025" dirty="0">
              <a:latin typeface="Volkswagen Serial Light" panose="02000000000000000000" pitchFamily="2" charset="77"/>
            </a:endParaRPr>
          </a:p>
        </p:txBody>
      </p:sp>
      <p:sp>
        <p:nvSpPr>
          <p:cNvPr id="56" name="Text 6"/>
          <p:cNvSpPr/>
          <p:nvPr/>
        </p:nvSpPr>
        <p:spPr>
          <a:xfrm rot="-1395257">
            <a:off x="13212110" y="7296149"/>
            <a:ext cx="609600" cy="361950"/>
          </a:xfrm>
          <a:prstGeom prst="rect">
            <a:avLst/>
          </a:prstGeom>
          <a:noFill/>
          <a:ln/>
        </p:spPr>
        <p:txBody>
          <a:bodyPr wrap="square" lIns="0" tIns="0" rIns="0" bIns="0" rtlCol="0" anchor="t"/>
          <a:lstStyle/>
          <a:p>
            <a:pPr marL="0" indent="0" algn="ctr">
              <a:lnSpc>
                <a:spcPts val="2400"/>
              </a:lnSpc>
              <a:buNone/>
            </a:pPr>
            <a:r>
              <a:rPr lang="en-US" sz="2025" dirty="0">
                <a:solidFill>
                  <a:srgbClr val="0A0C53"/>
                </a:solidFill>
                <a:latin typeface="Volkswagen Serial Xbold" pitchFamily="34" charset="0"/>
                <a:ea typeface="Volkswagen Serial Xbold" pitchFamily="34" charset="-122"/>
                <a:cs typeface="Volkswagen Serial Xbold" pitchFamily="34" charset="-120"/>
              </a:rPr>
              <a:t>FQ</a:t>
            </a:r>
            <a:endParaRPr lang="en-US" sz="2025" dirty="0"/>
          </a:p>
        </p:txBody>
      </p:sp>
      <p:sp>
        <p:nvSpPr>
          <p:cNvPr id="57" name="Text 7"/>
          <p:cNvSpPr/>
          <p:nvPr/>
        </p:nvSpPr>
        <p:spPr>
          <a:xfrm>
            <a:off x="2238375" y="7705725"/>
            <a:ext cx="1514475" cy="36195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Empresa 1</a:t>
            </a:r>
            <a:endParaRPr lang="en-US" sz="2025" dirty="0">
              <a:latin typeface="Volkswagen Serial Light" panose="02000000000000000000" pitchFamily="2" charset="77"/>
            </a:endParaRPr>
          </a:p>
        </p:txBody>
      </p:sp>
      <p:sp>
        <p:nvSpPr>
          <p:cNvPr id="58" name="Text 8"/>
          <p:cNvSpPr/>
          <p:nvPr/>
        </p:nvSpPr>
        <p:spPr>
          <a:xfrm>
            <a:off x="4752975" y="9401175"/>
            <a:ext cx="1514475" cy="361950"/>
          </a:xfrm>
          <a:prstGeom prst="rect">
            <a:avLst/>
          </a:prstGeom>
          <a:noFill/>
          <a:ln/>
        </p:spPr>
        <p:txBody>
          <a:bodyPr wrap="square" lIns="0" tIns="0" rIns="0" bIns="0" rtlCol="0" anchor="t"/>
          <a:lstStyle/>
          <a:p>
            <a:pPr marL="0" indent="0" algn="ctr">
              <a:lnSpc>
                <a:spcPts val="2400"/>
              </a:lnSpc>
              <a:buNone/>
            </a:pPr>
            <a:r>
              <a:rPr lang="en-US" sz="2025" dirty="0">
                <a:solidFill>
                  <a:srgbClr val="5A5A5A"/>
                </a:solidFill>
                <a:latin typeface="Volkswagen Serial Light" panose="02000000000000000000" pitchFamily="2" charset="77"/>
                <a:ea typeface="Volkswagen Serial Medium" pitchFamily="34" charset="-122"/>
                <a:cs typeface="Volkswagen Serial Medium" pitchFamily="34" charset="-120"/>
              </a:rPr>
              <a:t>Empresa 2</a:t>
            </a:r>
            <a:endParaRPr lang="en-US" sz="2025" dirty="0">
              <a:latin typeface="Volkswagen Serial Light" panose="02000000000000000000" pitchFamily="2" charset="77"/>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77400" y="6877050"/>
            <a:ext cx="6248400" cy="165735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525250" y="7419975"/>
            <a:ext cx="3848100" cy="552450"/>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497300" y="8382000"/>
            <a:ext cx="1223493" cy="1223493"/>
          </a:xfrm>
          <a:prstGeom prst="rect">
            <a:avLst/>
          </a:prstGeom>
        </p:spPr>
      </p:pic>
      <p:pic>
        <p:nvPicPr>
          <p:cNvPr id="5" name="Image 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144125" y="7200900"/>
            <a:ext cx="904875" cy="904542"/>
          </a:xfrm>
          <a:prstGeom prst="rect">
            <a:avLst/>
          </a:prstGeom>
        </p:spPr>
      </p:pic>
      <p:pic>
        <p:nvPicPr>
          <p:cNvPr id="6" name="Image 4" descr="preencoded.png"/>
          <p:cNvPicPr>
            <a:picLocks noChangeAspect="1"/>
          </p:cNvPicPr>
          <p:nvPr/>
        </p:nvPicPr>
        <p:blipFill>
          <a:blip r:embed="rId11"/>
          <a:srcRect/>
          <a:stretch/>
        </p:blipFill>
        <p:spPr>
          <a:xfrm>
            <a:off x="0" y="0"/>
            <a:ext cx="8181975" cy="1028700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886950" y="1276350"/>
            <a:ext cx="3582445" cy="1009626"/>
          </a:xfrm>
          <a:prstGeom prst="rect">
            <a:avLst/>
          </a:prstGeom>
        </p:spPr>
      </p:pic>
      <p:sp>
        <p:nvSpPr>
          <p:cNvPr id="8" name="Text 0"/>
          <p:cNvSpPr/>
          <p:nvPr/>
        </p:nvSpPr>
        <p:spPr>
          <a:xfrm>
            <a:off x="16297275" y="9810750"/>
            <a:ext cx="1619250" cy="247650"/>
          </a:xfrm>
          <a:prstGeom prst="rect">
            <a:avLst/>
          </a:prstGeom>
          <a:noFill/>
          <a:ln/>
        </p:spPr>
        <p:txBody>
          <a:bodyPr wrap="square" lIns="0" tIns="0" rIns="0" bIns="0" rtlCol="0" anchor="t"/>
          <a:lstStyle/>
          <a:p>
            <a:pPr marL="0" indent="0" algn="ctr">
              <a:lnSpc>
                <a:spcPts val="1650"/>
              </a:lnSpc>
              <a:buNone/>
            </a:pPr>
            <a:r>
              <a:rPr lang="en-US" sz="1425" dirty="0">
                <a:solidFill>
                  <a:srgbClr val="0A0C53"/>
                </a:solidFill>
                <a:latin typeface="Mont Light" pitchFamily="34" charset="0"/>
                <a:ea typeface="Mont Light" pitchFamily="34" charset="-122"/>
                <a:cs typeface="Mont Light" pitchFamily="34" charset="-120"/>
              </a:rPr>
              <a:t>www.ita-sa.com</a:t>
            </a:r>
            <a:endParaRPr lang="en-US" sz="1425" dirty="0"/>
          </a:p>
        </p:txBody>
      </p:sp>
      <p:sp>
        <p:nvSpPr>
          <p:cNvPr id="9" name="Text 1"/>
          <p:cNvSpPr/>
          <p:nvPr/>
        </p:nvSpPr>
        <p:spPr>
          <a:xfrm>
            <a:off x="9839325" y="3600450"/>
            <a:ext cx="4838700" cy="790575"/>
          </a:xfrm>
          <a:prstGeom prst="rect">
            <a:avLst/>
          </a:prstGeom>
          <a:noFill/>
          <a:ln/>
        </p:spPr>
        <p:txBody>
          <a:bodyPr wrap="square" lIns="0" tIns="0" rIns="0" bIns="0" rtlCol="0" anchor="t"/>
          <a:lstStyle/>
          <a:p>
            <a:pPr marL="0" indent="0" algn="l">
              <a:lnSpc>
                <a:spcPts val="5700"/>
              </a:lnSpc>
              <a:buNone/>
            </a:pPr>
            <a:r>
              <a:rPr lang="en-US" sz="4875" b="1" kern="0" spc="-75" dirty="0">
                <a:solidFill>
                  <a:srgbClr val="10185F"/>
                </a:solidFill>
                <a:latin typeface="Mont Bold" pitchFamily="34" charset="0"/>
                <a:ea typeface="Mont Bold" pitchFamily="34" charset="-122"/>
                <a:cs typeface="Mont Bold" pitchFamily="34" charset="-120"/>
              </a:rPr>
              <a:t>SOMOS UNA</a:t>
            </a:r>
            <a:endParaRPr lang="en-US" sz="4875" dirty="0"/>
          </a:p>
        </p:txBody>
      </p:sp>
      <p:sp>
        <p:nvSpPr>
          <p:cNvPr id="10" name="Text 2"/>
          <p:cNvSpPr/>
          <p:nvPr/>
        </p:nvSpPr>
        <p:spPr>
          <a:xfrm>
            <a:off x="9963150" y="4210050"/>
            <a:ext cx="6438900" cy="1428750"/>
          </a:xfrm>
          <a:prstGeom prst="rect">
            <a:avLst/>
          </a:prstGeom>
          <a:noFill/>
          <a:ln/>
        </p:spPr>
        <p:txBody>
          <a:bodyPr wrap="square" lIns="0" tIns="0" rIns="0" bIns="0" rtlCol="0" anchor="t"/>
          <a:lstStyle/>
          <a:p>
            <a:pPr marL="0" indent="0" algn="l">
              <a:lnSpc>
                <a:spcPts val="3975"/>
              </a:lnSpc>
              <a:buNone/>
            </a:pPr>
            <a:r>
              <a:rPr lang="en-US" sz="3375" kern="0" spc="-75" dirty="0">
                <a:solidFill>
                  <a:srgbClr val="10185F"/>
                </a:solidFill>
                <a:latin typeface="Mont Light" pitchFamily="34" charset="0"/>
                <a:ea typeface="Mont Light" pitchFamily="34" charset="-122"/>
                <a:cs typeface="Mont Light" pitchFamily="34" charset="-120"/>
              </a:rPr>
              <a:t>GOVTECH INTERNACIONAL</a:t>
            </a:r>
            <a:endParaRPr lang="en-US" sz="3375" dirty="0"/>
          </a:p>
        </p:txBody>
      </p:sp>
      <p:sp>
        <p:nvSpPr>
          <p:cNvPr id="11" name="Text 3"/>
          <p:cNvSpPr/>
          <p:nvPr/>
        </p:nvSpPr>
        <p:spPr>
          <a:xfrm>
            <a:off x="9906000" y="4876800"/>
            <a:ext cx="6296025" cy="1514475"/>
          </a:xfrm>
          <a:prstGeom prst="rect">
            <a:avLst/>
          </a:prstGeom>
          <a:noFill/>
          <a:ln/>
        </p:spPr>
        <p:txBody>
          <a:bodyPr wrap="square" lIns="0" tIns="0" rIns="0" bIns="0" rtlCol="0" anchor="t"/>
          <a:lstStyle/>
          <a:p>
            <a:pPr marL="0" indent="0" algn="l">
              <a:lnSpc>
                <a:spcPts val="2025"/>
              </a:lnSpc>
              <a:buNone/>
            </a:pPr>
            <a:r>
              <a:rPr lang="en-US" sz="1725" dirty="0">
                <a:solidFill>
                  <a:srgbClr val="1E1E1E"/>
                </a:solidFill>
                <a:latin typeface="Mont Light" pitchFamily="34" charset="0"/>
                <a:ea typeface="Mont Light" pitchFamily="34" charset="-122"/>
                <a:cs typeface="Mont Light" pitchFamily="34" charset="-120"/>
              </a:rPr>
              <a:t>Somos una GOVTECH con más de 25 años de experiencia diseñando e implementando soluciones integrales en ingeniería de las TIC. Hemos aprendido a lo largo de nuestro camino a conocer las verdaderas necesidades y preocupaciones de nuestros clientes, las entendemos y las resolvemos.</a:t>
            </a:r>
            <a:endParaRPr lang="en-US" sz="1725" dirty="0"/>
          </a:p>
        </p:txBody>
      </p:sp>
      <p:sp>
        <p:nvSpPr>
          <p:cNvPr id="12" name="Text 4"/>
          <p:cNvSpPr/>
          <p:nvPr/>
        </p:nvSpPr>
        <p:spPr>
          <a:xfrm>
            <a:off x="11410950" y="7248525"/>
            <a:ext cx="4095750" cy="847725"/>
          </a:xfrm>
          <a:prstGeom prst="rect">
            <a:avLst/>
          </a:prstGeom>
          <a:noFill/>
          <a:ln/>
        </p:spPr>
        <p:txBody>
          <a:bodyPr wrap="square" lIns="0" tIns="0" rIns="0" bIns="0" rtlCol="0" anchor="ctr"/>
          <a:lstStyle/>
          <a:p>
            <a:pPr marL="0" indent="0" algn="l">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8AAC13-50F6-1CDF-914C-717CA6302058}"/>
              </a:ext>
            </a:extLst>
          </p:cNvPr>
          <p:cNvSpPr txBox="1"/>
          <p:nvPr/>
        </p:nvSpPr>
        <p:spPr>
          <a:xfrm>
            <a:off x="7807941" y="4293601"/>
            <a:ext cx="8572284" cy="1320233"/>
          </a:xfrm>
          <a:prstGeom prst="rect">
            <a:avLst/>
          </a:prstGeom>
          <a:noFill/>
        </p:spPr>
        <p:txBody>
          <a:bodyPr wrap="square" rtlCol="0">
            <a:spAutoFit/>
          </a:bodyPr>
          <a:lstStyle/>
          <a:p>
            <a:pPr>
              <a:lnSpc>
                <a:spcPts val="5600"/>
              </a:lnSpc>
            </a:pPr>
            <a:r>
              <a:rPr lang="es-CO" sz="6000" b="1" spc="-150" dirty="0">
                <a:solidFill>
                  <a:srgbClr val="002060"/>
                </a:solidFill>
                <a:latin typeface="Mont SemiBold" pitchFamily="2" charset="0"/>
              </a:rPr>
              <a:t>Funcionamiento</a:t>
            </a:r>
          </a:p>
          <a:p>
            <a:pPr>
              <a:lnSpc>
                <a:spcPts val="3700"/>
              </a:lnSpc>
            </a:pPr>
            <a:r>
              <a:rPr lang="es-CO" sz="4000" spc="-150" dirty="0">
                <a:solidFill>
                  <a:srgbClr val="002060"/>
                </a:solidFill>
                <a:latin typeface="Mont Light" pitchFamily="2" charset="0"/>
              </a:rPr>
              <a:t>operativo</a:t>
            </a:r>
          </a:p>
        </p:txBody>
      </p:sp>
      <p:pic>
        <p:nvPicPr>
          <p:cNvPr id="7" name="Imagen 6">
            <a:extLst>
              <a:ext uri="{FF2B5EF4-FFF2-40B4-BE49-F238E27FC236}">
                <a16:creationId xmlns:a16="http://schemas.microsoft.com/office/drawing/2014/main" id="{7BD620EB-2A86-6B6D-6BF2-8B89FD3A0622}"/>
              </a:ext>
            </a:extLst>
          </p:cNvPr>
          <p:cNvPicPr>
            <a:picLocks noChangeAspect="1"/>
          </p:cNvPicPr>
          <p:nvPr/>
        </p:nvPicPr>
        <p:blipFill>
          <a:blip r:embed="rId2"/>
          <a:stretch>
            <a:fillRect/>
          </a:stretch>
        </p:blipFill>
        <p:spPr>
          <a:xfrm>
            <a:off x="3930422" y="3697285"/>
            <a:ext cx="3347056" cy="2512867"/>
          </a:xfrm>
          <a:prstGeom prst="rect">
            <a:avLst/>
          </a:prstGeom>
        </p:spPr>
      </p:pic>
    </p:spTree>
    <p:extLst>
      <p:ext uri="{BB962C8B-B14F-4D97-AF65-F5344CB8AC3E}">
        <p14:creationId xmlns:p14="http://schemas.microsoft.com/office/powerpoint/2010/main" val="219006224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436A4932-1B33-4B70-B7F3-727B0224DD5E}"/>
              </a:ext>
            </a:extLst>
          </p:cNvPr>
          <p:cNvSpPr>
            <a:spLocks noGrp="1"/>
          </p:cNvSpPr>
          <p:nvPr>
            <p:ph type="title"/>
          </p:nvPr>
        </p:nvSpPr>
        <p:spPr>
          <a:xfrm>
            <a:off x="1259682" y="1440958"/>
            <a:ext cx="7884318" cy="657225"/>
          </a:xfrm>
        </p:spPr>
        <p:txBody>
          <a:bodyPr anchor="t"/>
          <a:lstStyle/>
          <a:p>
            <a:r>
              <a:rPr lang="es-CO" b="1" dirty="0">
                <a:solidFill>
                  <a:srgbClr val="002060"/>
                </a:solidFill>
                <a:latin typeface="Mont SemiBold" pitchFamily="2" charset="0"/>
              </a:rPr>
              <a:t>Modelo de Operación</a:t>
            </a:r>
          </a:p>
        </p:txBody>
      </p:sp>
      <p:pic>
        <p:nvPicPr>
          <p:cNvPr id="11" name="Gráfico 11">
            <a:extLst>
              <a:ext uri="{FF2B5EF4-FFF2-40B4-BE49-F238E27FC236}">
                <a16:creationId xmlns:a16="http://schemas.microsoft.com/office/drawing/2014/main" id="{4939A406-D172-4505-ADD7-B29D44D1A3D7}"/>
              </a:ext>
            </a:extLst>
          </p:cNvPr>
          <p:cNvPicPr>
            <a:picLocks noGrp="1"/>
          </p:cNvPicPr>
          <p:nvPr>
            <p:ph type="pic" idx="1"/>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4" t="533" r="-51" b="-870"/>
          <a:stretch/>
        </p:blipFill>
        <p:spPr>
          <a:xfrm>
            <a:off x="2540433" y="2342881"/>
            <a:ext cx="13207133" cy="7134225"/>
          </a:xfrm>
          <a:prstGeom prst="rect">
            <a:avLst/>
          </a:prstGeom>
        </p:spPr>
      </p:pic>
      <p:pic>
        <p:nvPicPr>
          <p:cNvPr id="2" name="Image 5" descr="preencoded.png">
            <a:extLst>
              <a:ext uri="{FF2B5EF4-FFF2-40B4-BE49-F238E27FC236}">
                <a16:creationId xmlns:a16="http://schemas.microsoft.com/office/drawing/2014/main" id="{3E54754E-0BFF-2FDD-96E3-38C733231A7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9682" y="517732"/>
            <a:ext cx="2732769" cy="770165"/>
          </a:xfrm>
          <a:prstGeom prst="rect">
            <a:avLst/>
          </a:prstGeom>
        </p:spPr>
      </p:pic>
    </p:spTree>
    <p:extLst>
      <p:ext uri="{BB962C8B-B14F-4D97-AF65-F5344CB8AC3E}">
        <p14:creationId xmlns:p14="http://schemas.microsoft.com/office/powerpoint/2010/main" val="2615539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F0A98-7A7C-4884-98FC-A48D15ED7AC0}"/>
              </a:ext>
            </a:extLst>
          </p:cNvPr>
          <p:cNvSpPr>
            <a:spLocks noGrp="1"/>
          </p:cNvSpPr>
          <p:nvPr>
            <p:ph type="title"/>
          </p:nvPr>
        </p:nvSpPr>
        <p:spPr/>
        <p:txBody>
          <a:bodyPr/>
          <a:lstStyle/>
          <a:p>
            <a:endParaRPr lang="es-CO" dirty="0">
              <a:noFill/>
            </a:endParaRPr>
          </a:p>
        </p:txBody>
      </p:sp>
      <p:pic>
        <p:nvPicPr>
          <p:cNvPr id="5" name="Gráfico 3">
            <a:extLst>
              <a:ext uri="{FF2B5EF4-FFF2-40B4-BE49-F238E27FC236}">
                <a16:creationId xmlns:a16="http://schemas.microsoft.com/office/drawing/2014/main" id="{C1A3D60A-27AF-42E5-B707-894D59E13BE8}"/>
              </a:ext>
            </a:extLst>
          </p:cNvPr>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050" r="-1"/>
          <a:stretch/>
        </p:blipFill>
        <p:spPr bwMode="auto">
          <a:xfrm>
            <a:off x="3577478" y="4301515"/>
            <a:ext cx="3565659" cy="4778640"/>
          </a:xfrm>
          <a:prstGeom prst="rect">
            <a:avLst/>
          </a:prstGeom>
          <a:ln>
            <a:noFill/>
          </a:ln>
          <a:extLst>
            <a:ext uri="{53640926-AAD7-44D8-BBD7-CCE9431645EC}">
              <a14:shadowObscured xmlns:a14="http://schemas.microsoft.com/office/drawing/2010/main"/>
            </a:ext>
          </a:extLst>
        </p:spPr>
      </p:pic>
      <p:pic>
        <p:nvPicPr>
          <p:cNvPr id="6" name="Gráfico 1">
            <a:extLst>
              <a:ext uri="{FF2B5EF4-FFF2-40B4-BE49-F238E27FC236}">
                <a16:creationId xmlns:a16="http://schemas.microsoft.com/office/drawing/2014/main" id="{D7EB520F-7E18-480B-AD0B-6D75750AAFAC}"/>
              </a:ext>
            </a:extLst>
          </p:cNvPr>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 r="-30449"/>
          <a:stretch/>
        </p:blipFill>
        <p:spPr bwMode="auto">
          <a:xfrm>
            <a:off x="1842510" y="4302468"/>
            <a:ext cx="1734968" cy="4778640"/>
          </a:xfrm>
          <a:prstGeom prst="rect">
            <a:avLst/>
          </a:prstGeom>
          <a:ln>
            <a:noFill/>
          </a:ln>
          <a:extLst>
            <a:ext uri="{53640926-AAD7-44D8-BBD7-CCE9431645EC}">
              <a14:shadowObscured xmlns:a14="http://schemas.microsoft.com/office/drawing/2010/main"/>
            </a:ext>
          </a:extLst>
        </p:spPr>
      </p:pic>
      <p:sp>
        <p:nvSpPr>
          <p:cNvPr id="8" name="Marcador de contenido 6">
            <a:extLst>
              <a:ext uri="{FF2B5EF4-FFF2-40B4-BE49-F238E27FC236}">
                <a16:creationId xmlns:a16="http://schemas.microsoft.com/office/drawing/2014/main" id="{56B757CE-0F34-472A-8FA6-76F326A5017F}"/>
              </a:ext>
            </a:extLst>
          </p:cNvPr>
          <p:cNvSpPr txBox="1">
            <a:spLocks/>
          </p:cNvSpPr>
          <p:nvPr/>
        </p:nvSpPr>
        <p:spPr>
          <a:xfrm>
            <a:off x="8115300" y="3430589"/>
            <a:ext cx="7275734" cy="1520416"/>
          </a:xfrm>
          <a:prstGeom prst="rect">
            <a:avLst/>
          </a:prstGeom>
        </p:spPr>
        <p:txBody>
          <a:bodyPr vert="horz" wrap="square" lIns="137160" tIns="68580" rIns="13716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5"/>
              </a:buClr>
              <a:buNone/>
            </a:pPr>
            <a:r>
              <a:rPr lang="es-ES" sz="1800" dirty="0">
                <a:latin typeface="Roboto Light" panose="02000000000000000000" pitchFamily="2" charset="0"/>
                <a:ea typeface="Roboto Light" panose="02000000000000000000" pitchFamily="2" charset="0"/>
              </a:rPr>
              <a:t>Talanquera</a:t>
            </a:r>
            <a:endParaRPr lang="es-CO" sz="1800" dirty="0">
              <a:latin typeface="Roboto Light" panose="02000000000000000000" pitchFamily="2" charset="0"/>
              <a:ea typeface="Roboto Light" panose="02000000000000000000" pitchFamily="2" charset="0"/>
            </a:endParaRPr>
          </a:p>
          <a:p>
            <a:pPr marL="0" indent="0">
              <a:buClr>
                <a:schemeClr val="accent5"/>
              </a:buClr>
              <a:buNone/>
            </a:pPr>
            <a:r>
              <a:rPr lang="es-ES" sz="1800" dirty="0">
                <a:latin typeface="Roboto Light" panose="02000000000000000000" pitchFamily="2" charset="0"/>
                <a:ea typeface="Roboto Light" panose="02000000000000000000" pitchFamily="2" charset="0"/>
              </a:rPr>
              <a:t>Cámara de lectura LPR</a:t>
            </a:r>
            <a:endParaRPr lang="es-CO" sz="1800" dirty="0">
              <a:latin typeface="Roboto Light" panose="02000000000000000000" pitchFamily="2" charset="0"/>
              <a:ea typeface="Roboto Light" panose="02000000000000000000" pitchFamily="2" charset="0"/>
            </a:endParaRPr>
          </a:p>
          <a:p>
            <a:pPr marL="0" indent="0">
              <a:buClr>
                <a:schemeClr val="accent5"/>
              </a:buClr>
              <a:buNone/>
            </a:pPr>
            <a:r>
              <a:rPr lang="es-ES" sz="1800" dirty="0">
                <a:latin typeface="Roboto Light" panose="02000000000000000000" pitchFamily="2" charset="0"/>
                <a:ea typeface="Roboto Light" panose="02000000000000000000" pitchFamily="2" charset="0"/>
              </a:rPr>
              <a:t>Cámara de Inventario (Fotografía del vehículo)</a:t>
            </a:r>
            <a:endParaRPr lang="es-CO" sz="1800" dirty="0">
              <a:latin typeface="Roboto Light" panose="02000000000000000000" pitchFamily="2" charset="0"/>
              <a:ea typeface="Roboto Light" panose="02000000000000000000" pitchFamily="2" charset="0"/>
            </a:endParaRPr>
          </a:p>
          <a:p>
            <a:pPr marL="0" indent="0">
              <a:buClr>
                <a:schemeClr val="accent5"/>
              </a:buClr>
              <a:buNone/>
            </a:pPr>
            <a:r>
              <a:rPr lang="es-ES" sz="1800" dirty="0">
                <a:latin typeface="Roboto Light" panose="02000000000000000000" pitchFamily="2" charset="0"/>
                <a:ea typeface="Roboto Light" panose="02000000000000000000" pitchFamily="2" charset="0"/>
              </a:rPr>
              <a:t>Lector RFID (Tag en el vehículo)  </a:t>
            </a:r>
            <a:endParaRPr lang="es-CO" sz="1800" dirty="0">
              <a:latin typeface="Roboto Light" panose="02000000000000000000" pitchFamily="2" charset="0"/>
              <a:ea typeface="Roboto Light" panose="02000000000000000000" pitchFamily="2" charset="0"/>
            </a:endParaRPr>
          </a:p>
        </p:txBody>
      </p:sp>
      <p:pic>
        <p:nvPicPr>
          <p:cNvPr id="14" name="Gráfico 5">
            <a:extLst>
              <a:ext uri="{FF2B5EF4-FFF2-40B4-BE49-F238E27FC236}">
                <a16:creationId xmlns:a16="http://schemas.microsoft.com/office/drawing/2014/main" id="{73D48592-236C-48F7-8311-0D01449B56A0}"/>
              </a:ext>
            </a:extLst>
          </p:cNvPr>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67502" y="6153615"/>
            <a:ext cx="10556241" cy="2927493"/>
          </a:xfrm>
          <a:prstGeom prst="rect">
            <a:avLst/>
          </a:prstGeom>
        </p:spPr>
      </p:pic>
      <p:sp>
        <p:nvSpPr>
          <p:cNvPr id="3" name="Marcador de contenido 6">
            <a:extLst>
              <a:ext uri="{FF2B5EF4-FFF2-40B4-BE49-F238E27FC236}">
                <a16:creationId xmlns:a16="http://schemas.microsoft.com/office/drawing/2014/main" id="{70C2D63B-9647-C986-232F-B6278D9F3850}"/>
              </a:ext>
            </a:extLst>
          </p:cNvPr>
          <p:cNvSpPr txBox="1">
            <a:spLocks/>
          </p:cNvSpPr>
          <p:nvPr/>
        </p:nvSpPr>
        <p:spPr>
          <a:xfrm>
            <a:off x="1842510" y="2533860"/>
            <a:ext cx="12311372" cy="423899"/>
          </a:xfrm>
          <a:prstGeom prst="rect">
            <a:avLst/>
          </a:prstGeom>
        </p:spPr>
        <p:txBody>
          <a:bodyPr vert="horz" wrap="square" lIns="137160" tIns="68580" rIns="13716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spcAft>
                <a:spcPts val="6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Implementación de sistema de control de acceso de dos (2) carriles, compuesto por:</a:t>
            </a:r>
          </a:p>
        </p:txBody>
      </p:sp>
      <p:sp>
        <p:nvSpPr>
          <p:cNvPr id="10" name="CuadroTexto 9">
            <a:extLst>
              <a:ext uri="{FF2B5EF4-FFF2-40B4-BE49-F238E27FC236}">
                <a16:creationId xmlns:a16="http://schemas.microsoft.com/office/drawing/2014/main" id="{7D56F9A3-1E8B-E274-E1CC-126403C29171}"/>
              </a:ext>
            </a:extLst>
          </p:cNvPr>
          <p:cNvSpPr txBox="1"/>
          <p:nvPr/>
        </p:nvSpPr>
        <p:spPr>
          <a:xfrm>
            <a:off x="1842510" y="1789502"/>
            <a:ext cx="12981073" cy="810478"/>
          </a:xfrm>
          <a:prstGeom prst="rect">
            <a:avLst/>
          </a:prstGeom>
          <a:noFill/>
        </p:spPr>
        <p:txBody>
          <a:bodyPr wrap="square" rtlCol="0">
            <a:spAutoFit/>
          </a:bodyPr>
          <a:lstStyle/>
          <a:p>
            <a:pPr>
              <a:lnSpc>
                <a:spcPts val="5600"/>
              </a:lnSpc>
            </a:pPr>
            <a:r>
              <a:rPr lang="es-CO" sz="4400" b="1" spc="-150" dirty="0">
                <a:solidFill>
                  <a:srgbClr val="002060"/>
                </a:solidFill>
                <a:latin typeface="Mont SemiBold" pitchFamily="2" charset="0"/>
              </a:rPr>
              <a:t>Control de acceso Al parqueadero</a:t>
            </a:r>
          </a:p>
        </p:txBody>
      </p:sp>
      <p:sp>
        <p:nvSpPr>
          <p:cNvPr id="12" name="Marcador de contenido 6">
            <a:extLst>
              <a:ext uri="{FF2B5EF4-FFF2-40B4-BE49-F238E27FC236}">
                <a16:creationId xmlns:a16="http://schemas.microsoft.com/office/drawing/2014/main" id="{E531AFE9-E8E2-4C66-9144-F71647EAFF6E}"/>
              </a:ext>
            </a:extLst>
          </p:cNvPr>
          <p:cNvSpPr txBox="1">
            <a:spLocks/>
          </p:cNvSpPr>
          <p:nvPr/>
        </p:nvSpPr>
        <p:spPr>
          <a:xfrm>
            <a:off x="8101642" y="5140071"/>
            <a:ext cx="7275733" cy="1187184"/>
          </a:xfrm>
          <a:prstGeom prst="rect">
            <a:avLst/>
          </a:prstGeom>
        </p:spPr>
        <p:txBody>
          <a:bodyPr vert="horz" wrap="square" lIns="137160" tIns="68580" rIns="13716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spcAft>
                <a:spcPts val="6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taxi deberá estar registrado previamente en el sistema para otorgar el acceso.</a:t>
            </a:r>
          </a:p>
          <a:p>
            <a:pPr marL="0" indent="0">
              <a:lnSpc>
                <a:spcPct val="110000"/>
              </a:lnSpc>
              <a:spcBef>
                <a:spcPts val="600"/>
              </a:spcBef>
              <a:spcAft>
                <a:spcPts val="600"/>
              </a:spcAft>
              <a:buClr>
                <a:schemeClr val="accent1">
                  <a:lumMod val="60000"/>
                  <a:lumOff val="40000"/>
                </a:schemeClr>
              </a:buClr>
              <a:buNone/>
            </a:pPr>
            <a:endParaRPr lang="es-ES" sz="1800" dirty="0">
              <a:latin typeface="Roboto Light" panose="02000000000000000000" pitchFamily="2" charset="0"/>
              <a:ea typeface="Roboto Light" panose="02000000000000000000" pitchFamily="2" charset="0"/>
            </a:endParaRPr>
          </a:p>
        </p:txBody>
      </p:sp>
      <p:pic>
        <p:nvPicPr>
          <p:cNvPr id="15" name="Image 5" descr="preencoded.png">
            <a:extLst>
              <a:ext uri="{FF2B5EF4-FFF2-40B4-BE49-F238E27FC236}">
                <a16:creationId xmlns:a16="http://schemas.microsoft.com/office/drawing/2014/main" id="{FB2E85DC-B3F3-3B27-3EE4-DD2A88969DB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842510" y="661558"/>
            <a:ext cx="2732769" cy="770165"/>
          </a:xfrm>
          <a:prstGeom prst="rect">
            <a:avLst/>
          </a:prstGeom>
        </p:spPr>
      </p:pic>
      <p:pic>
        <p:nvPicPr>
          <p:cNvPr id="16" name="Image 2" descr="preencoded.png">
            <a:extLst>
              <a:ext uri="{FF2B5EF4-FFF2-40B4-BE49-F238E27FC236}">
                <a16:creationId xmlns:a16="http://schemas.microsoft.com/office/drawing/2014/main" id="{A7DD7D3A-EE51-1EEC-5BCF-81908E58AC1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785183" y="3450907"/>
            <a:ext cx="355511" cy="355511"/>
          </a:xfrm>
          <a:prstGeom prst="rect">
            <a:avLst/>
          </a:prstGeom>
        </p:spPr>
      </p:pic>
      <p:pic>
        <p:nvPicPr>
          <p:cNvPr id="17" name="Image 2" descr="preencoded.png">
            <a:extLst>
              <a:ext uri="{FF2B5EF4-FFF2-40B4-BE49-F238E27FC236}">
                <a16:creationId xmlns:a16="http://schemas.microsoft.com/office/drawing/2014/main" id="{9652451D-D975-ADC7-CB40-005BFDF4F2D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798062" y="3850152"/>
            <a:ext cx="355511" cy="355511"/>
          </a:xfrm>
          <a:prstGeom prst="rect">
            <a:avLst/>
          </a:prstGeom>
        </p:spPr>
      </p:pic>
      <p:pic>
        <p:nvPicPr>
          <p:cNvPr id="18" name="Image 2" descr="preencoded.png">
            <a:extLst>
              <a:ext uri="{FF2B5EF4-FFF2-40B4-BE49-F238E27FC236}">
                <a16:creationId xmlns:a16="http://schemas.microsoft.com/office/drawing/2014/main" id="{2FEA9FCC-3B0A-7632-F6E5-03502A51078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810941" y="4236518"/>
            <a:ext cx="355511" cy="355511"/>
          </a:xfrm>
          <a:prstGeom prst="rect">
            <a:avLst/>
          </a:prstGeom>
        </p:spPr>
      </p:pic>
      <p:pic>
        <p:nvPicPr>
          <p:cNvPr id="19" name="Image 2" descr="preencoded.png">
            <a:extLst>
              <a:ext uri="{FF2B5EF4-FFF2-40B4-BE49-F238E27FC236}">
                <a16:creationId xmlns:a16="http://schemas.microsoft.com/office/drawing/2014/main" id="{5757EBC5-25E7-FCF3-F84D-21199400EE4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823820" y="4635763"/>
            <a:ext cx="355511" cy="355511"/>
          </a:xfrm>
          <a:prstGeom prst="rect">
            <a:avLst/>
          </a:prstGeom>
        </p:spPr>
      </p:pic>
    </p:spTree>
    <p:extLst>
      <p:ext uri="{BB962C8B-B14F-4D97-AF65-F5344CB8AC3E}">
        <p14:creationId xmlns:p14="http://schemas.microsoft.com/office/powerpoint/2010/main" val="1628644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57D2209C-1877-43DD-B029-A67415F8C0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2671" y="3985981"/>
            <a:ext cx="6658600" cy="3329300"/>
          </a:xfrm>
          <a:prstGeom prst="rect">
            <a:avLst/>
          </a:prstGeom>
        </p:spPr>
      </p:pic>
      <p:sp>
        <p:nvSpPr>
          <p:cNvPr id="16" name="Marcador de contenido 3">
            <a:extLst>
              <a:ext uri="{FF2B5EF4-FFF2-40B4-BE49-F238E27FC236}">
                <a16:creationId xmlns:a16="http://schemas.microsoft.com/office/drawing/2014/main" id="{7DB2A4F8-AF29-492F-BCF9-9155823D6E19}"/>
              </a:ext>
            </a:extLst>
          </p:cNvPr>
          <p:cNvSpPr txBox="1">
            <a:spLocks/>
          </p:cNvSpPr>
          <p:nvPr/>
        </p:nvSpPr>
        <p:spPr>
          <a:xfrm>
            <a:off x="9144001" y="4429793"/>
            <a:ext cx="5422238" cy="2252091"/>
          </a:xfrm>
          <a:prstGeom prst="rect">
            <a:avLst/>
          </a:prstGeom>
        </p:spPr>
        <p:txBody>
          <a:bodyPr vert="horz" wrap="square" lIns="137160" tIns="68580" rIns="97200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93020">
              <a:lnSpc>
                <a:spcPct val="110000"/>
              </a:lnSpc>
              <a:spcBef>
                <a:spcPts val="600"/>
              </a:spcBef>
              <a:spcAft>
                <a:spcPts val="6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taxi deberá pagar tarifa por uso del parqueadero en quiosco de pago automático digitando el número de placa correspondiente del vehículo. El pago lo puede realizar en cualquier momento previo a la autorización de despacho y salida del parqueadero.</a:t>
            </a:r>
            <a:endParaRPr lang="es-CO" sz="1800" dirty="0">
              <a:latin typeface="Roboto Light" panose="02000000000000000000" pitchFamily="2" charset="0"/>
              <a:ea typeface="Roboto Light" panose="02000000000000000000" pitchFamily="2" charset="0"/>
            </a:endParaRPr>
          </a:p>
        </p:txBody>
      </p:sp>
      <p:sp>
        <p:nvSpPr>
          <p:cNvPr id="19" name="Marcador de contenido 3">
            <a:extLst>
              <a:ext uri="{FF2B5EF4-FFF2-40B4-BE49-F238E27FC236}">
                <a16:creationId xmlns:a16="http://schemas.microsoft.com/office/drawing/2014/main" id="{2D1D8347-D7F9-40DB-815F-C6605DDFAFAC}"/>
              </a:ext>
            </a:extLst>
          </p:cNvPr>
          <p:cNvSpPr txBox="1">
            <a:spLocks/>
          </p:cNvSpPr>
          <p:nvPr/>
        </p:nvSpPr>
        <p:spPr>
          <a:xfrm>
            <a:off x="1332281" y="7989531"/>
            <a:ext cx="9872008" cy="728597"/>
          </a:xfrm>
          <a:prstGeom prst="rect">
            <a:avLst/>
          </a:prstGeom>
        </p:spPr>
        <p:txBody>
          <a:bodyPr vert="horz" wrap="square" lIns="137160" tIns="68580" rIns="97200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93020">
              <a:lnSpc>
                <a:spcPct val="110000"/>
              </a:lnSpc>
              <a:spcBef>
                <a:spcPts val="600"/>
              </a:spcBef>
              <a:spcAft>
                <a:spcPts val="6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taxi que ingresa queda en una cola de taxis que se organiza de acuerdo con el orden de ingreso al parqueadero y el pago efectivo de uso del parqueadero</a:t>
            </a:r>
            <a:endParaRPr lang="es-CO" sz="1800" dirty="0">
              <a:latin typeface="Roboto Light" panose="02000000000000000000" pitchFamily="2" charset="0"/>
              <a:ea typeface="Roboto Light" panose="02000000000000000000" pitchFamily="2" charset="0"/>
            </a:endParaRPr>
          </a:p>
        </p:txBody>
      </p:sp>
      <p:grpSp>
        <p:nvGrpSpPr>
          <p:cNvPr id="24" name="Grupo 23">
            <a:extLst>
              <a:ext uri="{FF2B5EF4-FFF2-40B4-BE49-F238E27FC236}">
                <a16:creationId xmlns:a16="http://schemas.microsoft.com/office/drawing/2014/main" id="{5642B509-C833-4640-BD2D-659DD51892EF}"/>
              </a:ext>
            </a:extLst>
          </p:cNvPr>
          <p:cNvGrpSpPr/>
          <p:nvPr/>
        </p:nvGrpSpPr>
        <p:grpSpPr>
          <a:xfrm>
            <a:off x="13531671" y="-884633"/>
            <a:ext cx="4267200" cy="11211433"/>
            <a:chOff x="9029700" y="-589755"/>
            <a:chExt cx="2844800" cy="7474288"/>
          </a:xfrm>
        </p:grpSpPr>
        <p:pic>
          <p:nvPicPr>
            <p:cNvPr id="18" name="Imagen 17" descr="Imagen que contiene electrónica&#10;&#10;Descripción generada automáticamente">
              <a:extLst>
                <a:ext uri="{FF2B5EF4-FFF2-40B4-BE49-F238E27FC236}">
                  <a16:creationId xmlns:a16="http://schemas.microsoft.com/office/drawing/2014/main" id="{6B9F7874-C12A-428E-A03F-17FAB3C68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700" y="4475935"/>
              <a:ext cx="2844800" cy="2408598"/>
            </a:xfrm>
            <a:prstGeom prst="rect">
              <a:avLst/>
            </a:prstGeom>
          </p:spPr>
        </p:pic>
        <p:sp>
          <p:nvSpPr>
            <p:cNvPr id="22" name="Rectángulo 21">
              <a:extLst>
                <a:ext uri="{FF2B5EF4-FFF2-40B4-BE49-F238E27FC236}">
                  <a16:creationId xmlns:a16="http://schemas.microsoft.com/office/drawing/2014/main" id="{0D5CA4C2-A9F3-4E7B-9F66-610607402462}"/>
                </a:ext>
              </a:extLst>
            </p:cNvPr>
            <p:cNvSpPr/>
            <p:nvPr/>
          </p:nvSpPr>
          <p:spPr>
            <a:xfrm>
              <a:off x="10803943" y="-589755"/>
              <a:ext cx="816557" cy="5065690"/>
            </a:xfrm>
            <a:prstGeom prst="rect">
              <a:avLst/>
            </a:prstGeom>
            <a:blipFill dpi="0" rotWithShape="1">
              <a:blip r:embed="rId5"/>
              <a:srcRect/>
              <a:tile tx="-1524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100" dirty="0"/>
            </a:p>
          </p:txBody>
        </p:sp>
      </p:grpSp>
      <p:sp>
        <p:nvSpPr>
          <p:cNvPr id="5" name="Título 4">
            <a:extLst>
              <a:ext uri="{FF2B5EF4-FFF2-40B4-BE49-F238E27FC236}">
                <a16:creationId xmlns:a16="http://schemas.microsoft.com/office/drawing/2014/main" id="{5997B1CA-793B-DD3E-3573-4ABFA9AAAE36}"/>
              </a:ext>
            </a:extLst>
          </p:cNvPr>
          <p:cNvSpPr>
            <a:spLocks noGrp="1"/>
          </p:cNvSpPr>
          <p:nvPr>
            <p:ph type="title"/>
          </p:nvPr>
        </p:nvSpPr>
        <p:spPr/>
        <p:txBody>
          <a:bodyPr/>
          <a:lstStyle/>
          <a:p>
            <a:endParaRPr lang="es-CO" dirty="0"/>
          </a:p>
        </p:txBody>
      </p:sp>
      <p:sp>
        <p:nvSpPr>
          <p:cNvPr id="6" name="Marcador de contenido 3">
            <a:extLst>
              <a:ext uri="{FF2B5EF4-FFF2-40B4-BE49-F238E27FC236}">
                <a16:creationId xmlns:a16="http://schemas.microsoft.com/office/drawing/2014/main" id="{4F5A6C76-33F0-4F7B-14A7-9D9878BC0BFE}"/>
              </a:ext>
            </a:extLst>
          </p:cNvPr>
          <p:cNvSpPr txBox="1">
            <a:spLocks/>
          </p:cNvSpPr>
          <p:nvPr/>
        </p:nvSpPr>
        <p:spPr>
          <a:xfrm>
            <a:off x="1332280" y="2517539"/>
            <a:ext cx="11340531" cy="728597"/>
          </a:xfrm>
          <a:prstGeom prst="rect">
            <a:avLst/>
          </a:prstGeom>
        </p:spPr>
        <p:txBody>
          <a:bodyPr vert="horz" wrap="square" lIns="137160" tIns="68580" rIns="97200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taxi que ingresa queda en una cola de taxis que se organiza de acuerdo con el orden de ingreso al parqueadero y el pago efectivo de uso del parqueadero.</a:t>
            </a:r>
          </a:p>
        </p:txBody>
      </p:sp>
      <p:sp>
        <p:nvSpPr>
          <p:cNvPr id="7" name="Título 1">
            <a:extLst>
              <a:ext uri="{FF2B5EF4-FFF2-40B4-BE49-F238E27FC236}">
                <a16:creationId xmlns:a16="http://schemas.microsoft.com/office/drawing/2014/main" id="{A7EF9F25-3854-5DBA-527A-97A112F48719}"/>
              </a:ext>
            </a:extLst>
          </p:cNvPr>
          <p:cNvSpPr txBox="1">
            <a:spLocks/>
          </p:cNvSpPr>
          <p:nvPr/>
        </p:nvSpPr>
        <p:spPr>
          <a:xfrm>
            <a:off x="1332280" y="1874005"/>
            <a:ext cx="13010076" cy="72042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4000" b="1" spc="-150" dirty="0">
                <a:solidFill>
                  <a:srgbClr val="002060"/>
                </a:solidFill>
                <a:latin typeface="Mont SemiBold" pitchFamily="2" charset="0"/>
              </a:rPr>
              <a:t>Control de ingreso al parqueadero</a:t>
            </a:r>
          </a:p>
        </p:txBody>
      </p:sp>
      <p:pic>
        <p:nvPicPr>
          <p:cNvPr id="8" name="Image 5" descr="preencoded.png">
            <a:extLst>
              <a:ext uri="{FF2B5EF4-FFF2-40B4-BE49-F238E27FC236}">
                <a16:creationId xmlns:a16="http://schemas.microsoft.com/office/drawing/2014/main" id="{B0AA1F31-932A-6246-93C2-FD8A13A7BA3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2280" y="637461"/>
            <a:ext cx="2732769" cy="770165"/>
          </a:xfrm>
          <a:prstGeom prst="rect">
            <a:avLst/>
          </a:prstGeom>
        </p:spPr>
      </p:pic>
    </p:spTree>
    <p:extLst>
      <p:ext uri="{BB962C8B-B14F-4D97-AF65-F5344CB8AC3E}">
        <p14:creationId xmlns:p14="http://schemas.microsoft.com/office/powerpoint/2010/main" val="694762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2E20254-5E21-46A2-8AA6-16D1805483D8}"/>
              </a:ext>
            </a:extLst>
          </p:cNvPr>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306"/>
          <a:stretch/>
        </p:blipFill>
        <p:spPr bwMode="auto">
          <a:xfrm>
            <a:off x="1970467" y="5641728"/>
            <a:ext cx="14166761" cy="3685461"/>
          </a:xfrm>
          <a:prstGeom prst="rect">
            <a:avLst/>
          </a:prstGeom>
          <a:ln>
            <a:noFill/>
          </a:ln>
          <a:extLst>
            <a:ext uri="{53640926-AAD7-44D8-BBD7-CCE9431645EC}">
              <a14:shadowObscured xmlns:a14="http://schemas.microsoft.com/office/drawing/2010/main"/>
            </a:ext>
          </a:extLst>
        </p:spPr>
      </p:pic>
      <p:sp>
        <p:nvSpPr>
          <p:cNvPr id="6" name="Título 5">
            <a:extLst>
              <a:ext uri="{FF2B5EF4-FFF2-40B4-BE49-F238E27FC236}">
                <a16:creationId xmlns:a16="http://schemas.microsoft.com/office/drawing/2014/main" id="{4B998D4F-24A3-3B7C-81F8-31F127380C1C}"/>
              </a:ext>
            </a:extLst>
          </p:cNvPr>
          <p:cNvSpPr>
            <a:spLocks noGrp="1"/>
          </p:cNvSpPr>
          <p:nvPr>
            <p:ph type="title"/>
          </p:nvPr>
        </p:nvSpPr>
        <p:spPr/>
        <p:txBody>
          <a:bodyPr/>
          <a:lstStyle/>
          <a:p>
            <a:endParaRPr lang="es-CO" dirty="0"/>
          </a:p>
        </p:txBody>
      </p:sp>
      <p:sp>
        <p:nvSpPr>
          <p:cNvPr id="9" name="Marcador de contenido 3">
            <a:extLst>
              <a:ext uri="{FF2B5EF4-FFF2-40B4-BE49-F238E27FC236}">
                <a16:creationId xmlns:a16="http://schemas.microsoft.com/office/drawing/2014/main" id="{D4E25524-89A6-4660-CD20-DB2822AEC28B}"/>
              </a:ext>
            </a:extLst>
          </p:cNvPr>
          <p:cNvSpPr txBox="1">
            <a:spLocks/>
          </p:cNvSpPr>
          <p:nvPr/>
        </p:nvSpPr>
        <p:spPr>
          <a:xfrm>
            <a:off x="1970467" y="2672849"/>
            <a:ext cx="14256913" cy="29688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spcBef>
                <a:spcPts val="400"/>
              </a:spcBef>
              <a:spcAft>
                <a:spcPts val="400"/>
              </a:spcAft>
              <a:buClr>
                <a:schemeClr val="accent1">
                  <a:lumMod val="60000"/>
                  <a:lumOff val="40000"/>
                </a:schemeClr>
              </a:buClr>
            </a:pPr>
            <a:r>
              <a:rPr lang="es-ES" sz="1800" dirty="0">
                <a:solidFill>
                  <a:schemeClr val="tx1">
                    <a:lumMod val="85000"/>
                    <a:lumOff val="15000"/>
                  </a:schemeClr>
                </a:solidFill>
                <a:latin typeface="Roboto Light" panose="02000000000000000000" pitchFamily="2" charset="0"/>
                <a:ea typeface="Roboto Light" panose="02000000000000000000" pitchFamily="2" charset="0"/>
              </a:rPr>
              <a:t>Implementación de sistema de control de acceso de dos (2) carriles, compuesto por:</a:t>
            </a:r>
          </a:p>
          <a:p>
            <a:pPr marL="266700">
              <a:lnSpc>
                <a:spcPct val="110000"/>
              </a:lnSpc>
              <a:spcBef>
                <a:spcPts val="400"/>
              </a:spcBef>
              <a:spcAft>
                <a:spcPts val="400"/>
              </a:spcAft>
              <a:buClr>
                <a:schemeClr val="accent5"/>
              </a:buClr>
            </a:pPr>
            <a:r>
              <a:rPr lang="es-ES" sz="1800" dirty="0">
                <a:solidFill>
                  <a:schemeClr val="tx1">
                    <a:lumMod val="85000"/>
                    <a:lumOff val="15000"/>
                  </a:schemeClr>
                </a:solidFill>
                <a:latin typeface="Roboto Light" panose="02000000000000000000" pitchFamily="2" charset="0"/>
                <a:ea typeface="Roboto Light" panose="02000000000000000000" pitchFamily="2" charset="0"/>
              </a:rPr>
              <a:t>    Talanquera</a:t>
            </a:r>
          </a:p>
          <a:p>
            <a:pPr marL="266700">
              <a:lnSpc>
                <a:spcPct val="110000"/>
              </a:lnSpc>
              <a:spcBef>
                <a:spcPts val="400"/>
              </a:spcBef>
              <a:spcAft>
                <a:spcPts val="400"/>
              </a:spcAft>
              <a:buClr>
                <a:schemeClr val="accent5"/>
              </a:buClr>
            </a:pPr>
            <a:r>
              <a:rPr lang="es-ES" sz="1800" dirty="0">
                <a:solidFill>
                  <a:schemeClr val="tx1">
                    <a:lumMod val="85000"/>
                    <a:lumOff val="15000"/>
                  </a:schemeClr>
                </a:solidFill>
                <a:latin typeface="Roboto Light" panose="02000000000000000000" pitchFamily="2" charset="0"/>
                <a:ea typeface="Roboto Light" panose="02000000000000000000" pitchFamily="2" charset="0"/>
              </a:rPr>
              <a:t>    Cámara de lectura LPR</a:t>
            </a:r>
          </a:p>
          <a:p>
            <a:pPr marL="266700">
              <a:lnSpc>
                <a:spcPct val="110000"/>
              </a:lnSpc>
              <a:spcBef>
                <a:spcPts val="400"/>
              </a:spcBef>
              <a:spcAft>
                <a:spcPts val="400"/>
              </a:spcAft>
              <a:buClr>
                <a:schemeClr val="accent5"/>
              </a:buClr>
            </a:pPr>
            <a:r>
              <a:rPr lang="es-ES" sz="1800" dirty="0">
                <a:solidFill>
                  <a:schemeClr val="tx1">
                    <a:lumMod val="85000"/>
                    <a:lumOff val="15000"/>
                  </a:schemeClr>
                </a:solidFill>
                <a:latin typeface="Roboto Light" panose="02000000000000000000" pitchFamily="2" charset="0"/>
                <a:ea typeface="Roboto Light" panose="02000000000000000000" pitchFamily="2" charset="0"/>
              </a:rPr>
              <a:t>    Cámara de Inventario (Fotografía del vehículo)</a:t>
            </a:r>
          </a:p>
          <a:p>
            <a:pPr marL="266700">
              <a:lnSpc>
                <a:spcPct val="110000"/>
              </a:lnSpc>
              <a:spcBef>
                <a:spcPts val="400"/>
              </a:spcBef>
              <a:spcAft>
                <a:spcPts val="400"/>
              </a:spcAft>
              <a:buClr>
                <a:schemeClr val="accent5"/>
              </a:buClr>
            </a:pPr>
            <a:r>
              <a:rPr lang="es-ES" sz="1800" dirty="0">
                <a:solidFill>
                  <a:schemeClr val="tx1">
                    <a:lumMod val="85000"/>
                    <a:lumOff val="15000"/>
                  </a:schemeClr>
                </a:solidFill>
                <a:latin typeface="Roboto Light" panose="02000000000000000000" pitchFamily="2" charset="0"/>
                <a:ea typeface="Roboto Light" panose="02000000000000000000" pitchFamily="2" charset="0"/>
              </a:rPr>
              <a:t>    Lector RFID (Tag en el vehículo)</a:t>
            </a:r>
          </a:p>
          <a:p>
            <a:pPr>
              <a:lnSpc>
                <a:spcPct val="110000"/>
              </a:lnSpc>
              <a:spcBef>
                <a:spcPts val="800"/>
              </a:spcBef>
              <a:spcAft>
                <a:spcPts val="400"/>
              </a:spcAft>
              <a:buClr>
                <a:schemeClr val="accent1">
                  <a:lumMod val="60000"/>
                  <a:lumOff val="40000"/>
                </a:schemeClr>
              </a:buClr>
            </a:pPr>
            <a:r>
              <a:rPr lang="es-ES" sz="1800" dirty="0">
                <a:solidFill>
                  <a:schemeClr val="tx1">
                    <a:lumMod val="85000"/>
                    <a:lumOff val="15000"/>
                  </a:schemeClr>
                </a:solidFill>
                <a:latin typeface="Roboto Light" panose="02000000000000000000" pitchFamily="2" charset="0"/>
                <a:ea typeface="Roboto Light" panose="02000000000000000000" pitchFamily="2" charset="0"/>
              </a:rPr>
              <a:t>El taxi deberá estar registrado, en cola de salida, programado para despacho y haber pagado la tarifa en el quiosco de pago automático</a:t>
            </a:r>
          </a:p>
        </p:txBody>
      </p:sp>
      <p:sp>
        <p:nvSpPr>
          <p:cNvPr id="10" name="Título 1">
            <a:extLst>
              <a:ext uri="{FF2B5EF4-FFF2-40B4-BE49-F238E27FC236}">
                <a16:creationId xmlns:a16="http://schemas.microsoft.com/office/drawing/2014/main" id="{BB9E0DA3-205E-EB38-88DC-A588312B3EA8}"/>
              </a:ext>
            </a:extLst>
          </p:cNvPr>
          <p:cNvSpPr txBox="1">
            <a:spLocks/>
          </p:cNvSpPr>
          <p:nvPr/>
        </p:nvSpPr>
        <p:spPr>
          <a:xfrm>
            <a:off x="1970467" y="1916406"/>
            <a:ext cx="13010076" cy="72042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4000" b="1" spc="-150" dirty="0">
                <a:solidFill>
                  <a:srgbClr val="002060"/>
                </a:solidFill>
                <a:latin typeface="Mont SemiBold" pitchFamily="2" charset="0"/>
              </a:rPr>
              <a:t>Control de salida del parqueadero </a:t>
            </a:r>
          </a:p>
        </p:txBody>
      </p:sp>
      <p:pic>
        <p:nvPicPr>
          <p:cNvPr id="11" name="Image 5" descr="preencoded.png">
            <a:extLst>
              <a:ext uri="{FF2B5EF4-FFF2-40B4-BE49-F238E27FC236}">
                <a16:creationId xmlns:a16="http://schemas.microsoft.com/office/drawing/2014/main" id="{35BFDFC1-65B7-A7C5-E81C-B3A4357C53A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70467" y="641332"/>
            <a:ext cx="2732769" cy="770165"/>
          </a:xfrm>
          <a:prstGeom prst="rect">
            <a:avLst/>
          </a:prstGeom>
        </p:spPr>
      </p:pic>
      <p:pic>
        <p:nvPicPr>
          <p:cNvPr id="12" name="Image 2" descr="preencoded.png">
            <a:extLst>
              <a:ext uri="{FF2B5EF4-FFF2-40B4-BE49-F238E27FC236}">
                <a16:creationId xmlns:a16="http://schemas.microsoft.com/office/drawing/2014/main" id="{B9131107-DAD7-5BE0-2AE0-A8180D6A886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099257" y="3106989"/>
            <a:ext cx="355511" cy="355511"/>
          </a:xfrm>
          <a:prstGeom prst="rect">
            <a:avLst/>
          </a:prstGeom>
        </p:spPr>
      </p:pic>
      <p:pic>
        <p:nvPicPr>
          <p:cNvPr id="13" name="Image 2" descr="preencoded.png">
            <a:extLst>
              <a:ext uri="{FF2B5EF4-FFF2-40B4-BE49-F238E27FC236}">
                <a16:creationId xmlns:a16="http://schemas.microsoft.com/office/drawing/2014/main" id="{553CFEDE-B4D2-0E0D-693C-371CA78AAD3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099257" y="3506234"/>
            <a:ext cx="355511" cy="355511"/>
          </a:xfrm>
          <a:prstGeom prst="rect">
            <a:avLst/>
          </a:prstGeom>
        </p:spPr>
      </p:pic>
      <p:pic>
        <p:nvPicPr>
          <p:cNvPr id="14" name="Image 2" descr="preencoded.png">
            <a:extLst>
              <a:ext uri="{FF2B5EF4-FFF2-40B4-BE49-F238E27FC236}">
                <a16:creationId xmlns:a16="http://schemas.microsoft.com/office/drawing/2014/main" id="{217613E1-7209-033B-6995-359F182946E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12136" y="3918358"/>
            <a:ext cx="355511" cy="355511"/>
          </a:xfrm>
          <a:prstGeom prst="rect">
            <a:avLst/>
          </a:prstGeom>
        </p:spPr>
      </p:pic>
      <p:pic>
        <p:nvPicPr>
          <p:cNvPr id="15" name="Image 2" descr="preencoded.png">
            <a:extLst>
              <a:ext uri="{FF2B5EF4-FFF2-40B4-BE49-F238E27FC236}">
                <a16:creationId xmlns:a16="http://schemas.microsoft.com/office/drawing/2014/main" id="{83131320-6BA6-E4CD-6E07-4FE5B7F0735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12136" y="4330482"/>
            <a:ext cx="355511" cy="355511"/>
          </a:xfrm>
          <a:prstGeom prst="rect">
            <a:avLst/>
          </a:prstGeom>
        </p:spPr>
      </p:pic>
    </p:spTree>
    <p:extLst>
      <p:ext uri="{BB962C8B-B14F-4D97-AF65-F5344CB8AC3E}">
        <p14:creationId xmlns:p14="http://schemas.microsoft.com/office/powerpoint/2010/main" val="4051521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F30C76C-5E9A-4DCF-8A0C-58B4AB356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4380"/>
            <a:ext cx="10379538" cy="4743450"/>
          </a:xfrm>
          <a:prstGeom prst="rect">
            <a:avLst/>
          </a:prstGeom>
        </p:spPr>
      </p:pic>
      <p:sp>
        <p:nvSpPr>
          <p:cNvPr id="5" name="Título 4">
            <a:extLst>
              <a:ext uri="{FF2B5EF4-FFF2-40B4-BE49-F238E27FC236}">
                <a16:creationId xmlns:a16="http://schemas.microsoft.com/office/drawing/2014/main" id="{18574EF8-7C5B-6B95-47C0-9D15AAD91599}"/>
              </a:ext>
            </a:extLst>
          </p:cNvPr>
          <p:cNvSpPr>
            <a:spLocks noGrp="1"/>
          </p:cNvSpPr>
          <p:nvPr>
            <p:ph type="title"/>
          </p:nvPr>
        </p:nvSpPr>
        <p:spPr/>
        <p:txBody>
          <a:bodyPr/>
          <a:lstStyle/>
          <a:p>
            <a:endParaRPr lang="es-CO"/>
          </a:p>
        </p:txBody>
      </p:sp>
      <p:sp>
        <p:nvSpPr>
          <p:cNvPr id="9" name="Título 1">
            <a:extLst>
              <a:ext uri="{FF2B5EF4-FFF2-40B4-BE49-F238E27FC236}">
                <a16:creationId xmlns:a16="http://schemas.microsoft.com/office/drawing/2014/main" id="{20099C70-E26E-9E16-C5A5-D1B329AE9312}"/>
              </a:ext>
            </a:extLst>
          </p:cNvPr>
          <p:cNvSpPr txBox="1">
            <a:spLocks/>
          </p:cNvSpPr>
          <p:nvPr/>
        </p:nvSpPr>
        <p:spPr>
          <a:xfrm>
            <a:off x="1970467" y="2155029"/>
            <a:ext cx="14514491" cy="125037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4000" b="1" spc="-150" dirty="0">
                <a:solidFill>
                  <a:srgbClr val="002060"/>
                </a:solidFill>
                <a:latin typeface="Mont SemiBold" pitchFamily="2" charset="0"/>
              </a:rPr>
              <a:t>Programación de despacho y salida del parqueadero: </a:t>
            </a:r>
          </a:p>
        </p:txBody>
      </p:sp>
      <p:sp>
        <p:nvSpPr>
          <p:cNvPr id="10" name="Marcador de contenido 3">
            <a:extLst>
              <a:ext uri="{FF2B5EF4-FFF2-40B4-BE49-F238E27FC236}">
                <a16:creationId xmlns:a16="http://schemas.microsoft.com/office/drawing/2014/main" id="{2646D7D9-EF4E-2C28-0A01-5D5F2C02A649}"/>
              </a:ext>
            </a:extLst>
          </p:cNvPr>
          <p:cNvSpPr txBox="1">
            <a:spLocks/>
          </p:cNvSpPr>
          <p:nvPr/>
        </p:nvSpPr>
        <p:spPr>
          <a:xfrm>
            <a:off x="12080383" y="3572264"/>
            <a:ext cx="5423586" cy="4285469"/>
          </a:xfrm>
          <a:prstGeom prst="rect">
            <a:avLst/>
          </a:prstGeom>
        </p:spPr>
        <p:txBody>
          <a:bodyPr vert="horz" wrap="square" lIns="137160" tIns="68580" rIns="97200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862013">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operador responsable del despacho en el parqueadero recibe en el aplicativo de gestión de despacho la solicitud de un nuevo despacho desde la terminal correspondiente.</a:t>
            </a:r>
          </a:p>
          <a:p>
            <a:pPr marL="0" lvl="0" indent="0" defTabSz="862013">
              <a:lnSpc>
                <a:spcPct val="110000"/>
              </a:lnSpc>
              <a:spcBef>
                <a:spcPts val="400"/>
              </a:spcBef>
              <a:spcAft>
                <a:spcPts val="400"/>
              </a:spcAft>
              <a:buClr>
                <a:schemeClr val="accent1">
                  <a:lumMod val="60000"/>
                  <a:lumOff val="40000"/>
                </a:schemeClr>
              </a:buClr>
              <a:buNone/>
            </a:pPr>
            <a:endParaRPr lang="es-CO" sz="1800" dirty="0">
              <a:latin typeface="Roboto Light" panose="02000000000000000000" pitchFamily="2" charset="0"/>
              <a:ea typeface="Roboto Light" panose="02000000000000000000" pitchFamily="2" charset="0"/>
            </a:endParaRPr>
          </a:p>
          <a:p>
            <a:pPr marL="0" lvl="0" indent="0" defTabSz="862013">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operador programa el despacho del taxi correspondiente en la cola de despacho, validando que haya pagado ya la tarifa correspondiente en el quiosco de pago automático. La programación de despacho se realiza al sitio requerido (Aeropuerto o Puente Aéreo).</a:t>
            </a:r>
            <a:endParaRPr lang="es-CO" sz="1800" dirty="0">
              <a:latin typeface="Roboto Light" panose="02000000000000000000" pitchFamily="2" charset="0"/>
              <a:ea typeface="Roboto Light" panose="02000000000000000000" pitchFamily="2" charset="0"/>
            </a:endParaRPr>
          </a:p>
        </p:txBody>
      </p:sp>
      <p:pic>
        <p:nvPicPr>
          <p:cNvPr id="11" name="Image 5" descr="preencoded.png">
            <a:extLst>
              <a:ext uri="{FF2B5EF4-FFF2-40B4-BE49-F238E27FC236}">
                <a16:creationId xmlns:a16="http://schemas.microsoft.com/office/drawing/2014/main" id="{D1515A9C-7B3C-063A-0602-73A63EC9D0D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70467" y="875291"/>
            <a:ext cx="2732769" cy="770165"/>
          </a:xfrm>
          <a:prstGeom prst="rect">
            <a:avLst/>
          </a:prstGeom>
        </p:spPr>
      </p:pic>
      <p:pic>
        <p:nvPicPr>
          <p:cNvPr id="12" name="Image 2" descr="preencoded.png">
            <a:extLst>
              <a:ext uri="{FF2B5EF4-FFF2-40B4-BE49-F238E27FC236}">
                <a16:creationId xmlns:a16="http://schemas.microsoft.com/office/drawing/2014/main" id="{3769F904-C7A0-ACA6-CF20-B9308C5E7B4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500834" y="3654380"/>
            <a:ext cx="476518" cy="476518"/>
          </a:xfrm>
          <a:prstGeom prst="rect">
            <a:avLst/>
          </a:prstGeom>
        </p:spPr>
      </p:pic>
      <p:pic>
        <p:nvPicPr>
          <p:cNvPr id="13" name="Image 2" descr="preencoded.png">
            <a:extLst>
              <a:ext uri="{FF2B5EF4-FFF2-40B4-BE49-F238E27FC236}">
                <a16:creationId xmlns:a16="http://schemas.microsoft.com/office/drawing/2014/main" id="{AE49D326-420D-6246-6F5E-0BA5DAD8CAC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513713" y="5714999"/>
            <a:ext cx="476518" cy="476518"/>
          </a:xfrm>
          <a:prstGeom prst="rect">
            <a:avLst/>
          </a:prstGeom>
        </p:spPr>
      </p:pic>
    </p:spTree>
    <p:extLst>
      <p:ext uri="{BB962C8B-B14F-4D97-AF65-F5344CB8AC3E}">
        <p14:creationId xmlns:p14="http://schemas.microsoft.com/office/powerpoint/2010/main" val="476752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0204236-FF99-4782-8F26-1EB22C029DB1}"/>
              </a:ext>
            </a:extLst>
          </p:cNvPr>
          <p:cNvPicPr>
            <a:picLocks noChangeAspect="1"/>
          </p:cNvPicPr>
          <p:nvPr/>
        </p:nvPicPr>
        <p:blipFill rotWithShape="1">
          <a:blip r:embed="rId2">
            <a:extLst>
              <a:ext uri="{28A0092B-C50C-407E-A947-70E740481C1C}">
                <a14:useLocalDpi xmlns:a14="http://schemas.microsoft.com/office/drawing/2010/main" val="0"/>
              </a:ext>
            </a:extLst>
          </a:blip>
          <a:srcRect l="9747" b="55074"/>
          <a:stretch/>
        </p:blipFill>
        <p:spPr>
          <a:xfrm>
            <a:off x="12491521" y="1504801"/>
            <a:ext cx="3848462" cy="3840955"/>
          </a:xfrm>
          <a:prstGeom prst="rect">
            <a:avLst/>
          </a:prstGeom>
        </p:spPr>
      </p:pic>
      <p:pic>
        <p:nvPicPr>
          <p:cNvPr id="14" name="Imagen 13" descr="Imagen que contiene texto&#10;&#10;Descripción generada automáticamente">
            <a:extLst>
              <a:ext uri="{FF2B5EF4-FFF2-40B4-BE49-F238E27FC236}">
                <a16:creationId xmlns:a16="http://schemas.microsoft.com/office/drawing/2014/main" id="{C1A231AF-116B-4C0C-8064-793431653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2743" y="5872767"/>
            <a:ext cx="3956147" cy="3593502"/>
          </a:xfrm>
          <a:prstGeom prst="rect">
            <a:avLst/>
          </a:prstGeom>
        </p:spPr>
      </p:pic>
      <p:sp>
        <p:nvSpPr>
          <p:cNvPr id="15" name="Marcador de contenido 8">
            <a:extLst>
              <a:ext uri="{FF2B5EF4-FFF2-40B4-BE49-F238E27FC236}">
                <a16:creationId xmlns:a16="http://schemas.microsoft.com/office/drawing/2014/main" id="{B08C69F5-7A94-4897-9C67-A8FA5CF60053}"/>
              </a:ext>
            </a:extLst>
          </p:cNvPr>
          <p:cNvSpPr txBox="1">
            <a:spLocks/>
          </p:cNvSpPr>
          <p:nvPr/>
        </p:nvSpPr>
        <p:spPr>
          <a:xfrm>
            <a:off x="2973225" y="6133395"/>
            <a:ext cx="8849582" cy="2556790"/>
          </a:xfrm>
          <a:prstGeom prst="rect">
            <a:avLst/>
          </a:prstGeom>
        </p:spPr>
        <p:txBody>
          <a:bodyPr vert="horz" wrap="square" lIns="137160" tIns="68580" rIns="13716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93020">
              <a:lnSpc>
                <a:spcPct val="110000"/>
              </a:lnSpc>
              <a:spcBef>
                <a:spcPts val="600"/>
              </a:spcBef>
              <a:spcAft>
                <a:spcPts val="6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Una vez otorgada la salida por parte del control de acceso, se genera un evento a la aplicación móvil instalada dispositivos móviles con los cuales contarán los operarios de acceso a las zonas, quienes se encargarán de recibir a los taxis despachados desde el parqueadero validando su autorización de ingreso usando medios tecnológicos y gestionando la ubicación del taxi en la zona correspondiente. La aplicación recibe notificación con información del vehículo creando una cola de vehículos despachados que esperan ingresar a las zonas de cada sitio (Aeropuerto/Puente Aéreo)</a:t>
            </a:r>
          </a:p>
        </p:txBody>
      </p:sp>
      <p:sp>
        <p:nvSpPr>
          <p:cNvPr id="4" name="Título 3">
            <a:extLst>
              <a:ext uri="{FF2B5EF4-FFF2-40B4-BE49-F238E27FC236}">
                <a16:creationId xmlns:a16="http://schemas.microsoft.com/office/drawing/2014/main" id="{A9A32D75-EFDB-72A6-BA7D-4596E37EC37A}"/>
              </a:ext>
            </a:extLst>
          </p:cNvPr>
          <p:cNvSpPr>
            <a:spLocks noGrp="1"/>
          </p:cNvSpPr>
          <p:nvPr>
            <p:ph type="title"/>
          </p:nvPr>
        </p:nvSpPr>
        <p:spPr/>
        <p:txBody>
          <a:bodyPr/>
          <a:lstStyle/>
          <a:p>
            <a:endParaRPr lang="es-CO" dirty="0"/>
          </a:p>
        </p:txBody>
      </p:sp>
      <p:sp>
        <p:nvSpPr>
          <p:cNvPr id="5" name="Marcador de contenido 8">
            <a:extLst>
              <a:ext uri="{FF2B5EF4-FFF2-40B4-BE49-F238E27FC236}">
                <a16:creationId xmlns:a16="http://schemas.microsoft.com/office/drawing/2014/main" id="{DEEB34B4-4FBB-CB52-2C8D-B49EBF9511A9}"/>
              </a:ext>
            </a:extLst>
          </p:cNvPr>
          <p:cNvSpPr txBox="1">
            <a:spLocks/>
          </p:cNvSpPr>
          <p:nvPr/>
        </p:nvSpPr>
        <p:spPr>
          <a:xfrm>
            <a:off x="2973225" y="3474408"/>
            <a:ext cx="8373062" cy="1745286"/>
          </a:xfrm>
          <a:prstGeom prst="rect">
            <a:avLst/>
          </a:prstGeom>
        </p:spPr>
        <p:txBody>
          <a:bodyPr vert="horz" wrap="square" lIns="137160" tIns="68580" rIns="13716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2013">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sistema reconoce que está listo el taxi para despacho y en el control de acceso de salida se marca para apertura.</a:t>
            </a:r>
            <a:endParaRPr lang="es-CO" sz="1800" dirty="0">
              <a:latin typeface="Roboto Light" panose="02000000000000000000" pitchFamily="2" charset="0"/>
              <a:ea typeface="Roboto Light" panose="02000000000000000000" pitchFamily="2" charset="0"/>
            </a:endParaRPr>
          </a:p>
          <a:p>
            <a:pPr marL="0" indent="0" defTabSz="862013">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control de acceso de salida verifica el taxi marcado para despacho contra la identificación del vehículo por medio de la lectura de placa y tag de identificación.</a:t>
            </a:r>
          </a:p>
        </p:txBody>
      </p:sp>
      <p:sp>
        <p:nvSpPr>
          <p:cNvPr id="6" name="Título 1">
            <a:extLst>
              <a:ext uri="{FF2B5EF4-FFF2-40B4-BE49-F238E27FC236}">
                <a16:creationId xmlns:a16="http://schemas.microsoft.com/office/drawing/2014/main" id="{21A567AA-CC4B-EDA6-5CA2-539E432C169F}"/>
              </a:ext>
            </a:extLst>
          </p:cNvPr>
          <p:cNvSpPr txBox="1">
            <a:spLocks/>
          </p:cNvSpPr>
          <p:nvPr/>
        </p:nvSpPr>
        <p:spPr>
          <a:xfrm>
            <a:off x="3007865" y="1995687"/>
            <a:ext cx="8051089" cy="113004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3600" b="1" spc="-150" dirty="0">
                <a:solidFill>
                  <a:srgbClr val="002060"/>
                </a:solidFill>
                <a:latin typeface="Mont SemiBold" pitchFamily="2" charset="0"/>
              </a:rPr>
              <a:t>Programación de despacho y salida del parqueadero: </a:t>
            </a:r>
          </a:p>
        </p:txBody>
      </p:sp>
      <p:pic>
        <p:nvPicPr>
          <p:cNvPr id="7" name="Image 5" descr="preencoded.png">
            <a:extLst>
              <a:ext uri="{FF2B5EF4-FFF2-40B4-BE49-F238E27FC236}">
                <a16:creationId xmlns:a16="http://schemas.microsoft.com/office/drawing/2014/main" id="{91F9599C-AB4C-A608-C629-8C15D3CF367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76392" y="750403"/>
            <a:ext cx="2732769" cy="770165"/>
          </a:xfrm>
          <a:prstGeom prst="rect">
            <a:avLst/>
          </a:prstGeom>
        </p:spPr>
      </p:pic>
      <p:sp>
        <p:nvSpPr>
          <p:cNvPr id="10" name="Título 1">
            <a:extLst>
              <a:ext uri="{FF2B5EF4-FFF2-40B4-BE49-F238E27FC236}">
                <a16:creationId xmlns:a16="http://schemas.microsoft.com/office/drawing/2014/main" id="{FC99C2FB-1972-F42B-CB96-97A75A5395D0}"/>
              </a:ext>
            </a:extLst>
          </p:cNvPr>
          <p:cNvSpPr txBox="1">
            <a:spLocks/>
          </p:cNvSpPr>
          <p:nvPr/>
        </p:nvSpPr>
        <p:spPr>
          <a:xfrm>
            <a:off x="1948017" y="3425278"/>
            <a:ext cx="734096" cy="1210282"/>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6500" b="1" spc="-150" dirty="0">
                <a:solidFill>
                  <a:srgbClr val="002060"/>
                </a:solidFill>
                <a:latin typeface="Mont SemiBold" pitchFamily="2" charset="0"/>
              </a:rPr>
              <a:t>1</a:t>
            </a:r>
          </a:p>
        </p:txBody>
      </p:sp>
      <p:sp>
        <p:nvSpPr>
          <p:cNvPr id="12" name="Título 1">
            <a:extLst>
              <a:ext uri="{FF2B5EF4-FFF2-40B4-BE49-F238E27FC236}">
                <a16:creationId xmlns:a16="http://schemas.microsoft.com/office/drawing/2014/main" id="{C04E659D-68C9-C8A3-8C47-F86416D01725}"/>
              </a:ext>
            </a:extLst>
          </p:cNvPr>
          <p:cNvSpPr txBox="1">
            <a:spLocks/>
          </p:cNvSpPr>
          <p:nvPr/>
        </p:nvSpPr>
        <p:spPr>
          <a:xfrm>
            <a:off x="1870052" y="6133395"/>
            <a:ext cx="734096" cy="1210282"/>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6500" b="1" spc="-150" dirty="0">
                <a:solidFill>
                  <a:srgbClr val="002060"/>
                </a:solidFill>
                <a:latin typeface="Mont SemiBold" pitchFamily="2" charset="0"/>
              </a:rPr>
              <a:t>2</a:t>
            </a:r>
          </a:p>
        </p:txBody>
      </p:sp>
      <p:sp>
        <p:nvSpPr>
          <p:cNvPr id="13" name="Rectángulo redondeado 12">
            <a:extLst>
              <a:ext uri="{FF2B5EF4-FFF2-40B4-BE49-F238E27FC236}">
                <a16:creationId xmlns:a16="http://schemas.microsoft.com/office/drawing/2014/main" id="{1733845E-6BF6-7088-1C51-0E1F654B6710}"/>
              </a:ext>
            </a:extLst>
          </p:cNvPr>
          <p:cNvSpPr/>
          <p:nvPr/>
        </p:nvSpPr>
        <p:spPr>
          <a:xfrm>
            <a:off x="1674253" y="3344436"/>
            <a:ext cx="1061992" cy="1077733"/>
          </a:xfrm>
          <a:prstGeom prst="roundRect">
            <a:avLst>
              <a:gd name="adj" fmla="val 2144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redondeado 15">
            <a:extLst>
              <a:ext uri="{FF2B5EF4-FFF2-40B4-BE49-F238E27FC236}">
                <a16:creationId xmlns:a16="http://schemas.microsoft.com/office/drawing/2014/main" id="{AE9AC4B4-CFDF-55C7-28E5-D1FEE12204AC}"/>
              </a:ext>
            </a:extLst>
          </p:cNvPr>
          <p:cNvSpPr/>
          <p:nvPr/>
        </p:nvSpPr>
        <p:spPr>
          <a:xfrm>
            <a:off x="1674254" y="6133395"/>
            <a:ext cx="1061992" cy="1077733"/>
          </a:xfrm>
          <a:prstGeom prst="roundRect">
            <a:avLst>
              <a:gd name="adj" fmla="val 2144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82191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4C7EC-B24E-413D-9CF2-AB63BAE7AEDA}"/>
              </a:ext>
            </a:extLst>
          </p:cNvPr>
          <p:cNvSpPr>
            <a:spLocks noGrp="1"/>
          </p:cNvSpPr>
          <p:nvPr>
            <p:ph type="title"/>
          </p:nvPr>
        </p:nvSpPr>
        <p:spPr>
          <a:xfrm>
            <a:off x="3086342" y="5237378"/>
            <a:ext cx="15469002" cy="1073271"/>
          </a:xfrm>
        </p:spPr>
        <p:txBody>
          <a:bodyPr vert="horz" lIns="137160" tIns="68580" rIns="137160" bIns="68580" rtlCol="0" anchor="ctr">
            <a:noAutofit/>
          </a:bodyPr>
          <a:lstStyle/>
          <a:p>
            <a:r>
              <a:rPr lang="es-ES" sz="4800" b="1" dirty="0">
                <a:solidFill>
                  <a:srgbClr val="002060"/>
                </a:solidFill>
                <a:latin typeface="Mont SemiBold" pitchFamily="2" charset="0"/>
              </a:rPr>
              <a:t>SOLUCIÓN ACCESO, RECOGIDA Y SALIDA</a:t>
            </a:r>
            <a:endParaRPr lang="es-CO" sz="4800" b="1" dirty="0">
              <a:solidFill>
                <a:srgbClr val="002060"/>
              </a:solidFill>
              <a:latin typeface="Mont SemiBold" pitchFamily="2" charset="0"/>
            </a:endParaRPr>
          </a:p>
        </p:txBody>
      </p:sp>
      <p:sp>
        <p:nvSpPr>
          <p:cNvPr id="5" name="Marcador de texto 4">
            <a:extLst>
              <a:ext uri="{FF2B5EF4-FFF2-40B4-BE49-F238E27FC236}">
                <a16:creationId xmlns:a16="http://schemas.microsoft.com/office/drawing/2014/main" id="{F6F49937-AF54-41BC-9F7C-5396C8423822}"/>
              </a:ext>
            </a:extLst>
          </p:cNvPr>
          <p:cNvSpPr>
            <a:spLocks noGrp="1"/>
          </p:cNvSpPr>
          <p:nvPr>
            <p:ph type="body" idx="1"/>
          </p:nvPr>
        </p:nvSpPr>
        <p:spPr>
          <a:xfrm>
            <a:off x="3086342" y="6109619"/>
            <a:ext cx="13720588" cy="1165101"/>
          </a:xfrm>
        </p:spPr>
        <p:txBody>
          <a:bodyPr/>
          <a:lstStyle/>
          <a:p>
            <a:r>
              <a:rPr lang="es-ES" dirty="0">
                <a:solidFill>
                  <a:schemeClr val="tx1">
                    <a:lumMod val="65000"/>
                    <a:lumOff val="35000"/>
                  </a:schemeClr>
                </a:solidFill>
                <a:latin typeface="Mont Light" pitchFamily="2" charset="0"/>
              </a:rPr>
              <a:t>EN ZONAS DE CADA SITIO (AEROPUERTO/PUENTE AÉREO)</a:t>
            </a:r>
            <a:endParaRPr lang="es-CO" dirty="0">
              <a:solidFill>
                <a:schemeClr val="tx1">
                  <a:lumMod val="65000"/>
                  <a:lumOff val="35000"/>
                </a:schemeClr>
              </a:solidFill>
              <a:latin typeface="Mont Light" pitchFamily="2" charset="0"/>
            </a:endParaRPr>
          </a:p>
        </p:txBody>
      </p:sp>
      <p:pic>
        <p:nvPicPr>
          <p:cNvPr id="2" name="Image 5" descr="preencoded.png">
            <a:extLst>
              <a:ext uri="{FF2B5EF4-FFF2-40B4-BE49-F238E27FC236}">
                <a16:creationId xmlns:a16="http://schemas.microsoft.com/office/drawing/2014/main" id="{D839BB94-E6A6-5833-276E-4AE2DA864C8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66825" y="3057029"/>
            <a:ext cx="3639034" cy="1025574"/>
          </a:xfrm>
          <a:prstGeom prst="rect">
            <a:avLst/>
          </a:prstGeom>
        </p:spPr>
      </p:pic>
      <p:pic>
        <p:nvPicPr>
          <p:cNvPr id="3" name="Image 2" descr="preencoded.png">
            <a:extLst>
              <a:ext uri="{FF2B5EF4-FFF2-40B4-BE49-F238E27FC236}">
                <a16:creationId xmlns:a16="http://schemas.microsoft.com/office/drawing/2014/main" id="{916AFBF3-6C53-7187-E7C6-279E559662D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66825" y="5182515"/>
            <a:ext cx="1574049" cy="1574049"/>
          </a:xfrm>
          <a:prstGeom prst="rect">
            <a:avLst/>
          </a:prstGeom>
        </p:spPr>
      </p:pic>
    </p:spTree>
    <p:extLst>
      <p:ext uri="{BB962C8B-B14F-4D97-AF65-F5344CB8AC3E}">
        <p14:creationId xmlns:p14="http://schemas.microsoft.com/office/powerpoint/2010/main" val="1561774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áfico 20">
            <a:extLst>
              <a:ext uri="{FF2B5EF4-FFF2-40B4-BE49-F238E27FC236}">
                <a16:creationId xmlns:a16="http://schemas.microsoft.com/office/drawing/2014/main" id="{DF1412B7-1018-4497-997F-ABD8BCC55D95}"/>
              </a:ext>
            </a:extLst>
          </p:cNvPr>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b="483"/>
          <a:stretch/>
        </p:blipFill>
        <p:spPr bwMode="auto">
          <a:xfrm>
            <a:off x="10560676" y="2839114"/>
            <a:ext cx="6265570" cy="6062520"/>
          </a:xfrm>
          <a:prstGeom prst="rect">
            <a:avLst/>
          </a:prstGeom>
          <a:ln>
            <a:noFill/>
          </a:ln>
          <a:extLst>
            <a:ext uri="{53640926-AAD7-44D8-BBD7-CCE9431645EC}">
              <a14:shadowObscured xmlns:a14="http://schemas.microsoft.com/office/drawing/2010/main"/>
            </a:ext>
          </a:extLst>
        </p:spPr>
      </p:pic>
      <p:sp>
        <p:nvSpPr>
          <p:cNvPr id="6" name="Título 5">
            <a:extLst>
              <a:ext uri="{FF2B5EF4-FFF2-40B4-BE49-F238E27FC236}">
                <a16:creationId xmlns:a16="http://schemas.microsoft.com/office/drawing/2014/main" id="{9AA99D7D-1E58-46DD-8B03-5ADEE7E6F79E}"/>
              </a:ext>
            </a:extLst>
          </p:cNvPr>
          <p:cNvSpPr>
            <a:spLocks noGrp="1"/>
          </p:cNvSpPr>
          <p:nvPr>
            <p:ph type="title"/>
          </p:nvPr>
        </p:nvSpPr>
        <p:spPr/>
        <p:txBody>
          <a:bodyPr>
            <a:normAutofit fontScale="90000"/>
          </a:bodyPr>
          <a:lstStyle/>
          <a:p>
            <a:endParaRPr lang="es-CO" dirty="0"/>
          </a:p>
        </p:txBody>
      </p:sp>
      <p:sp>
        <p:nvSpPr>
          <p:cNvPr id="2" name="Marcador de contenido 6">
            <a:extLst>
              <a:ext uri="{FF2B5EF4-FFF2-40B4-BE49-F238E27FC236}">
                <a16:creationId xmlns:a16="http://schemas.microsoft.com/office/drawing/2014/main" id="{B2A04732-8882-88B4-32E6-37558FDB9326}"/>
              </a:ext>
            </a:extLst>
          </p:cNvPr>
          <p:cNvSpPr txBox="1">
            <a:spLocks/>
          </p:cNvSpPr>
          <p:nvPr/>
        </p:nvSpPr>
        <p:spPr>
          <a:xfrm>
            <a:off x="2228046" y="3255179"/>
            <a:ext cx="6265570" cy="55024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62013">
              <a:lnSpc>
                <a:spcPct val="110000"/>
              </a:lnSpc>
              <a:spcBef>
                <a:spcPts val="400"/>
              </a:spcBef>
              <a:spcAft>
                <a:spcPts val="400"/>
              </a:spcAft>
              <a:buClr>
                <a:schemeClr val="accent1">
                  <a:lumMod val="60000"/>
                  <a:lumOff val="40000"/>
                </a:schemeClr>
              </a:buClr>
            </a:pPr>
            <a:r>
              <a:rPr lang="es-ES" sz="1800" dirty="0">
                <a:latin typeface="Roboto Light" panose="02000000000000000000" pitchFamily="2" charset="0"/>
                <a:ea typeface="Roboto Light" panose="02000000000000000000" pitchFamily="2" charset="0"/>
              </a:rPr>
              <a:t>Implementación de sistema de verificación de acceso en un semiarco instalado en el andén de acceso a las zonas de cada sitio, compuesto por:</a:t>
            </a:r>
          </a:p>
          <a:p>
            <a:pPr marL="266700">
              <a:lnSpc>
                <a:spcPct val="110000"/>
              </a:lnSpc>
              <a:spcBef>
                <a:spcPts val="400"/>
              </a:spcBef>
              <a:spcAft>
                <a:spcPts val="400"/>
              </a:spcAft>
              <a:buClr>
                <a:schemeClr val="accent5"/>
              </a:buClr>
            </a:pPr>
            <a:endParaRPr lang="es-ES" sz="1800" dirty="0">
              <a:latin typeface="Roboto Light" panose="02000000000000000000" pitchFamily="2" charset="0"/>
              <a:ea typeface="Roboto Light" panose="02000000000000000000" pitchFamily="2" charset="0"/>
            </a:endParaRPr>
          </a:p>
          <a:p>
            <a:pPr marL="266700">
              <a:lnSpc>
                <a:spcPct val="110000"/>
              </a:lnSpc>
              <a:spcBef>
                <a:spcPts val="400"/>
              </a:spcBef>
              <a:spcAft>
                <a:spcPts val="400"/>
              </a:spcAft>
              <a:buClr>
                <a:schemeClr val="accent5"/>
              </a:buClr>
            </a:pPr>
            <a:r>
              <a:rPr lang="es-ES" sz="1800" dirty="0">
                <a:latin typeface="Roboto Light" panose="02000000000000000000" pitchFamily="2" charset="0"/>
                <a:ea typeface="Roboto Light" panose="02000000000000000000" pitchFamily="2" charset="0"/>
              </a:rPr>
              <a:t>   Cámara de lectura LPR</a:t>
            </a:r>
          </a:p>
          <a:p>
            <a:pPr marL="266700">
              <a:lnSpc>
                <a:spcPct val="110000"/>
              </a:lnSpc>
              <a:spcBef>
                <a:spcPts val="400"/>
              </a:spcBef>
              <a:spcAft>
                <a:spcPts val="400"/>
              </a:spcAft>
              <a:buClr>
                <a:schemeClr val="accent5"/>
              </a:buClr>
            </a:pPr>
            <a:r>
              <a:rPr lang="es-ES" sz="1800" dirty="0">
                <a:latin typeface="Roboto Light" panose="02000000000000000000" pitchFamily="2" charset="0"/>
                <a:ea typeface="Roboto Light" panose="02000000000000000000" pitchFamily="2" charset="0"/>
              </a:rPr>
              <a:t>   Cámara de Inventario (Fotografía del vehículo)</a:t>
            </a:r>
          </a:p>
          <a:p>
            <a:pPr marL="266700">
              <a:lnSpc>
                <a:spcPct val="110000"/>
              </a:lnSpc>
              <a:spcBef>
                <a:spcPts val="400"/>
              </a:spcBef>
              <a:spcAft>
                <a:spcPts val="400"/>
              </a:spcAft>
              <a:buClr>
                <a:schemeClr val="accent5"/>
              </a:buClr>
            </a:pPr>
            <a:r>
              <a:rPr lang="es-ES" sz="1800" dirty="0">
                <a:latin typeface="Roboto Light" panose="02000000000000000000" pitchFamily="2" charset="0"/>
                <a:ea typeface="Roboto Light" panose="02000000000000000000" pitchFamily="2" charset="0"/>
              </a:rPr>
              <a:t>   Lector RFID (Tag en el vehículo)</a:t>
            </a:r>
          </a:p>
          <a:p>
            <a:pPr marL="266700">
              <a:lnSpc>
                <a:spcPct val="110000"/>
              </a:lnSpc>
              <a:spcBef>
                <a:spcPts val="400"/>
              </a:spcBef>
              <a:spcAft>
                <a:spcPts val="400"/>
              </a:spcAft>
              <a:buClr>
                <a:schemeClr val="accent5"/>
              </a:buClr>
            </a:pPr>
            <a:r>
              <a:rPr lang="es-ES" sz="1800" dirty="0">
                <a:latin typeface="Roboto Light" panose="02000000000000000000" pitchFamily="2" charset="0"/>
                <a:ea typeface="Roboto Light" panose="02000000000000000000" pitchFamily="2" charset="0"/>
              </a:rPr>
              <a:t>   Reductor de velocidad</a:t>
            </a:r>
          </a:p>
          <a:p>
            <a:pPr marL="533400" indent="-266700">
              <a:lnSpc>
                <a:spcPct val="110000"/>
              </a:lnSpc>
              <a:spcBef>
                <a:spcPts val="400"/>
              </a:spcBef>
              <a:spcAft>
                <a:spcPts val="400"/>
              </a:spcAft>
              <a:buClr>
                <a:schemeClr val="accent5"/>
              </a:buClr>
              <a:buFont typeface="+mj-lt"/>
              <a:buAutoNum type="alphaLcParenR"/>
            </a:pPr>
            <a:endParaRPr lang="es-ES" sz="1800" dirty="0">
              <a:latin typeface="Roboto Light" panose="02000000000000000000" pitchFamily="2" charset="0"/>
              <a:ea typeface="Roboto Light" panose="02000000000000000000" pitchFamily="2" charset="0"/>
            </a:endParaRPr>
          </a:p>
          <a:p>
            <a:pPr defTabSz="862013">
              <a:lnSpc>
                <a:spcPct val="110000"/>
              </a:lnSpc>
              <a:spcBef>
                <a:spcPts val="400"/>
              </a:spcBef>
              <a:spcAft>
                <a:spcPts val="400"/>
              </a:spcAft>
              <a:buClr>
                <a:schemeClr val="accent1">
                  <a:lumMod val="60000"/>
                  <a:lumOff val="40000"/>
                </a:schemeClr>
              </a:buClr>
            </a:pPr>
            <a:r>
              <a:rPr lang="es-ES" sz="1800" dirty="0">
                <a:latin typeface="Roboto Light" panose="02000000000000000000" pitchFamily="2" charset="0"/>
                <a:ea typeface="Roboto Light" panose="02000000000000000000" pitchFamily="2" charset="0"/>
              </a:rPr>
              <a:t>El taxi deberá haber sido despachado por el sistema del parqueadero y haber salido del parqueadero generando la notificación al operario de control de ingreso a las zonas quien contará con un dispositivo móvil con la aplicación de ingreso a zonas en donde se notifica la cola de taxis esperados.</a:t>
            </a:r>
          </a:p>
        </p:txBody>
      </p:sp>
      <p:sp>
        <p:nvSpPr>
          <p:cNvPr id="9" name="Título 1">
            <a:extLst>
              <a:ext uri="{FF2B5EF4-FFF2-40B4-BE49-F238E27FC236}">
                <a16:creationId xmlns:a16="http://schemas.microsoft.com/office/drawing/2014/main" id="{11F438C0-39CB-98FF-B375-36E09B313B6E}"/>
              </a:ext>
            </a:extLst>
          </p:cNvPr>
          <p:cNvSpPr txBox="1">
            <a:spLocks/>
          </p:cNvSpPr>
          <p:nvPr/>
        </p:nvSpPr>
        <p:spPr>
          <a:xfrm>
            <a:off x="2228046" y="2004809"/>
            <a:ext cx="8319751" cy="125037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3900"/>
              </a:lnSpc>
            </a:pPr>
            <a:r>
              <a:rPr lang="es-CO" sz="3600" b="1" spc="-150" dirty="0">
                <a:solidFill>
                  <a:srgbClr val="002060"/>
                </a:solidFill>
                <a:latin typeface="Mont SemiBold" pitchFamily="2" charset="0"/>
              </a:rPr>
              <a:t>Control de acceso a las zonas de taxi </a:t>
            </a:r>
            <a:r>
              <a:rPr lang="es-CO" sz="3600" spc="-150" dirty="0">
                <a:solidFill>
                  <a:srgbClr val="002060"/>
                </a:solidFill>
                <a:latin typeface="Mont Light" pitchFamily="2" charset="0"/>
              </a:rPr>
              <a:t>(Entrada en las zonas de cada sitio)</a:t>
            </a:r>
          </a:p>
        </p:txBody>
      </p:sp>
      <p:pic>
        <p:nvPicPr>
          <p:cNvPr id="10" name="Image 5" descr="preencoded.png">
            <a:extLst>
              <a:ext uri="{FF2B5EF4-FFF2-40B4-BE49-F238E27FC236}">
                <a16:creationId xmlns:a16="http://schemas.microsoft.com/office/drawing/2014/main" id="{F638D63E-A5DA-2696-FFC0-EF37F9FE8DB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28046" y="466675"/>
            <a:ext cx="2959597" cy="834091"/>
          </a:xfrm>
          <a:prstGeom prst="rect">
            <a:avLst/>
          </a:prstGeom>
        </p:spPr>
      </p:pic>
      <p:pic>
        <p:nvPicPr>
          <p:cNvPr id="11" name="Image 2" descr="preencoded.png">
            <a:extLst>
              <a:ext uri="{FF2B5EF4-FFF2-40B4-BE49-F238E27FC236}">
                <a16:creationId xmlns:a16="http://schemas.microsoft.com/office/drawing/2014/main" id="{11F18EA5-C9B3-7D04-DDB3-FE70D3FCA36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28046" y="4690615"/>
            <a:ext cx="355511" cy="355511"/>
          </a:xfrm>
          <a:prstGeom prst="rect">
            <a:avLst/>
          </a:prstGeom>
        </p:spPr>
      </p:pic>
      <p:pic>
        <p:nvPicPr>
          <p:cNvPr id="12" name="Image 2" descr="preencoded.png">
            <a:extLst>
              <a:ext uri="{FF2B5EF4-FFF2-40B4-BE49-F238E27FC236}">
                <a16:creationId xmlns:a16="http://schemas.microsoft.com/office/drawing/2014/main" id="{5C6ABC60-97D3-AC09-082B-71FDE1AC876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40925" y="5115618"/>
            <a:ext cx="355511" cy="355511"/>
          </a:xfrm>
          <a:prstGeom prst="rect">
            <a:avLst/>
          </a:prstGeom>
        </p:spPr>
      </p:pic>
      <p:pic>
        <p:nvPicPr>
          <p:cNvPr id="13" name="Image 2" descr="preencoded.png">
            <a:extLst>
              <a:ext uri="{FF2B5EF4-FFF2-40B4-BE49-F238E27FC236}">
                <a16:creationId xmlns:a16="http://schemas.microsoft.com/office/drawing/2014/main" id="{928C2F82-C5F1-7781-3668-12208736A0E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40925" y="5514863"/>
            <a:ext cx="355511" cy="355511"/>
          </a:xfrm>
          <a:prstGeom prst="rect">
            <a:avLst/>
          </a:prstGeom>
        </p:spPr>
      </p:pic>
      <p:pic>
        <p:nvPicPr>
          <p:cNvPr id="14" name="Image 2" descr="preencoded.png">
            <a:extLst>
              <a:ext uri="{FF2B5EF4-FFF2-40B4-BE49-F238E27FC236}">
                <a16:creationId xmlns:a16="http://schemas.microsoft.com/office/drawing/2014/main" id="{E28DD4ED-AD8C-FB87-3209-60AA0BBC052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40925" y="5914108"/>
            <a:ext cx="355511" cy="355511"/>
          </a:xfrm>
          <a:prstGeom prst="rect">
            <a:avLst/>
          </a:prstGeom>
        </p:spPr>
      </p:pic>
    </p:spTree>
    <p:extLst>
      <p:ext uri="{BB962C8B-B14F-4D97-AF65-F5344CB8AC3E}">
        <p14:creationId xmlns:p14="http://schemas.microsoft.com/office/powerpoint/2010/main" val="1318276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AA99D7D-1E58-46DD-8B03-5ADEE7E6F79E}"/>
              </a:ext>
            </a:extLst>
          </p:cNvPr>
          <p:cNvSpPr>
            <a:spLocks noGrp="1"/>
          </p:cNvSpPr>
          <p:nvPr>
            <p:ph type="title"/>
          </p:nvPr>
        </p:nvSpPr>
        <p:spPr/>
        <p:txBody>
          <a:bodyPr>
            <a:normAutofit fontScale="90000"/>
          </a:bodyPr>
          <a:lstStyle/>
          <a:p>
            <a:r>
              <a:rPr lang="es-ES" dirty="0"/>
              <a:t>Control de acceso a las zonas de taxi (Entrada en las zonas de cada sitio)</a:t>
            </a:r>
            <a:endParaRPr lang="es-CO" dirty="0"/>
          </a:p>
        </p:txBody>
      </p:sp>
      <p:pic>
        <p:nvPicPr>
          <p:cNvPr id="5" name="Gráfico 12">
            <a:extLst>
              <a:ext uri="{FF2B5EF4-FFF2-40B4-BE49-F238E27FC236}">
                <a16:creationId xmlns:a16="http://schemas.microsoft.com/office/drawing/2014/main" id="{3DAEDD03-A2F4-48E4-90F6-D4D333E463CB}"/>
              </a:ext>
            </a:extLst>
          </p:cNvPr>
          <p:cNvPicPr/>
          <p:nvPr/>
        </p:nvPicPr>
        <p:blipFill rotWithShape="1">
          <a:blip r:embed="rId2">
            <a:extLst>
              <a:ext uri="{96DAC541-7B7A-43D3-8B79-37D633B846F1}">
                <asvg:svgBlip xmlns:asvg="http://schemas.microsoft.com/office/drawing/2016/SVG/main" r:embed="rId3"/>
              </a:ext>
            </a:extLst>
          </a:blip>
          <a:srcRect r="41390"/>
          <a:stretch/>
        </p:blipFill>
        <p:spPr>
          <a:xfrm>
            <a:off x="8293994" y="4227880"/>
            <a:ext cx="9144000" cy="4083026"/>
          </a:xfrm>
          <a:prstGeom prst="rect">
            <a:avLst/>
          </a:prstGeom>
        </p:spPr>
      </p:pic>
      <p:sp>
        <p:nvSpPr>
          <p:cNvPr id="9" name="Marcador de contenido 6">
            <a:extLst>
              <a:ext uri="{FF2B5EF4-FFF2-40B4-BE49-F238E27FC236}">
                <a16:creationId xmlns:a16="http://schemas.microsoft.com/office/drawing/2014/main" id="{AC414240-1CDE-4D15-9289-ED0BC8F75A03}"/>
              </a:ext>
            </a:extLst>
          </p:cNvPr>
          <p:cNvSpPr txBox="1">
            <a:spLocks/>
          </p:cNvSpPr>
          <p:nvPr/>
        </p:nvSpPr>
        <p:spPr>
          <a:xfrm>
            <a:off x="1778947" y="3711232"/>
            <a:ext cx="7286950" cy="1033296"/>
          </a:xfrm>
          <a:prstGeom prst="rect">
            <a:avLst/>
          </a:prstGeom>
        </p:spPr>
        <p:txBody>
          <a:bodyPr vert="horz" wrap="square" lIns="137160" tIns="68580" rIns="137160" bIns="6858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93020">
              <a:lnSpc>
                <a:spcPct val="110000"/>
              </a:lnSpc>
              <a:spcBef>
                <a:spcPts val="600"/>
              </a:spcBef>
              <a:spcAft>
                <a:spcPts val="6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taxi llega al punto de acceso a las zonas (semiarco con tecnología de control) y la información del vehículo es validada por medio de los componentes del semiarco:</a:t>
            </a:r>
            <a:endParaRPr lang="es-CO" sz="1800" dirty="0">
              <a:latin typeface="Roboto Light" panose="02000000000000000000" pitchFamily="2" charset="0"/>
              <a:ea typeface="Roboto Light" panose="02000000000000000000" pitchFamily="2" charset="0"/>
            </a:endParaRPr>
          </a:p>
        </p:txBody>
      </p:sp>
      <p:sp>
        <p:nvSpPr>
          <p:cNvPr id="2" name="Título 1">
            <a:extLst>
              <a:ext uri="{FF2B5EF4-FFF2-40B4-BE49-F238E27FC236}">
                <a16:creationId xmlns:a16="http://schemas.microsoft.com/office/drawing/2014/main" id="{28457282-63E0-AE4A-445A-8E0D8A5476D9}"/>
              </a:ext>
            </a:extLst>
          </p:cNvPr>
          <p:cNvSpPr txBox="1">
            <a:spLocks/>
          </p:cNvSpPr>
          <p:nvPr/>
        </p:nvSpPr>
        <p:spPr>
          <a:xfrm>
            <a:off x="1754017" y="2335176"/>
            <a:ext cx="9144000" cy="125037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3600" b="1" spc="-150" dirty="0">
                <a:solidFill>
                  <a:srgbClr val="002060"/>
                </a:solidFill>
                <a:latin typeface="Mont SemiBold" pitchFamily="2" charset="0"/>
              </a:rPr>
              <a:t>Control de acceso a las zonas de taxi </a:t>
            </a:r>
            <a:r>
              <a:rPr lang="es-CO" sz="3600" spc="-150" dirty="0">
                <a:solidFill>
                  <a:srgbClr val="002060"/>
                </a:solidFill>
                <a:latin typeface="Mont Light" pitchFamily="2" charset="0"/>
              </a:rPr>
              <a:t>(Entrada en las zonas de cada sitio)</a:t>
            </a:r>
          </a:p>
        </p:txBody>
      </p:sp>
      <p:sp>
        <p:nvSpPr>
          <p:cNvPr id="3" name="Marcador de contenido 6">
            <a:extLst>
              <a:ext uri="{FF2B5EF4-FFF2-40B4-BE49-F238E27FC236}">
                <a16:creationId xmlns:a16="http://schemas.microsoft.com/office/drawing/2014/main" id="{90BAA78B-A113-7ECF-EC94-25429341CF20}"/>
              </a:ext>
            </a:extLst>
          </p:cNvPr>
          <p:cNvSpPr txBox="1">
            <a:spLocks/>
          </p:cNvSpPr>
          <p:nvPr/>
        </p:nvSpPr>
        <p:spPr>
          <a:xfrm>
            <a:off x="1754017" y="4857925"/>
            <a:ext cx="5805881" cy="391737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66700" lvl="1" algn="just">
              <a:lnSpc>
                <a:spcPct val="110000"/>
              </a:lnSpc>
              <a:spcBef>
                <a:spcPts val="400"/>
              </a:spcBef>
              <a:spcAft>
                <a:spcPts val="400"/>
              </a:spcAft>
              <a:buClr>
                <a:schemeClr val="accent5"/>
              </a:buClr>
            </a:pPr>
            <a:r>
              <a:rPr lang="es-ES" sz="1800" dirty="0">
                <a:latin typeface="Roboto Light" panose="02000000000000000000" pitchFamily="2" charset="0"/>
                <a:ea typeface="Roboto Light" panose="02000000000000000000" pitchFamily="2" charset="0"/>
              </a:rPr>
              <a:t>   Lectura de la placa</a:t>
            </a:r>
            <a:endParaRPr lang="es-CO" sz="1800" dirty="0">
              <a:latin typeface="Roboto Light" panose="02000000000000000000" pitchFamily="2" charset="0"/>
              <a:ea typeface="Roboto Light" panose="02000000000000000000" pitchFamily="2" charset="0"/>
            </a:endParaRPr>
          </a:p>
          <a:p>
            <a:pPr marL="266700" lvl="1" algn="just">
              <a:lnSpc>
                <a:spcPct val="110000"/>
              </a:lnSpc>
              <a:spcBef>
                <a:spcPts val="400"/>
              </a:spcBef>
              <a:spcAft>
                <a:spcPts val="400"/>
              </a:spcAft>
              <a:buClr>
                <a:schemeClr val="accent5"/>
              </a:buClr>
            </a:pPr>
            <a:r>
              <a:rPr lang="es-ES" sz="1800" dirty="0">
                <a:latin typeface="Roboto Light" panose="02000000000000000000" pitchFamily="2" charset="0"/>
                <a:ea typeface="Roboto Light" panose="02000000000000000000" pitchFamily="2" charset="0"/>
              </a:rPr>
              <a:t>   Lectura del Tag</a:t>
            </a:r>
            <a:endParaRPr lang="es-CO" sz="1800" dirty="0">
              <a:latin typeface="Roboto Light" panose="02000000000000000000" pitchFamily="2" charset="0"/>
              <a:ea typeface="Roboto Light" panose="02000000000000000000" pitchFamily="2" charset="0"/>
            </a:endParaRPr>
          </a:p>
          <a:p>
            <a:pPr marL="266700" lvl="1" algn="just">
              <a:lnSpc>
                <a:spcPct val="110000"/>
              </a:lnSpc>
              <a:spcBef>
                <a:spcPts val="400"/>
              </a:spcBef>
              <a:spcAft>
                <a:spcPts val="400"/>
              </a:spcAft>
              <a:buClr>
                <a:schemeClr val="accent5"/>
              </a:buClr>
            </a:pPr>
            <a:r>
              <a:rPr lang="es-ES" sz="1800" dirty="0">
                <a:latin typeface="Roboto Light" panose="02000000000000000000" pitchFamily="2" charset="0"/>
                <a:ea typeface="Roboto Light" panose="02000000000000000000" pitchFamily="2" charset="0"/>
              </a:rPr>
              <a:t>   Registro fotográfico del vehículo</a:t>
            </a:r>
            <a:endParaRPr lang="es-CO" sz="1800" dirty="0">
              <a:latin typeface="Roboto Light" panose="02000000000000000000" pitchFamily="2" charset="0"/>
              <a:ea typeface="Roboto Light" panose="02000000000000000000" pitchFamily="2" charset="0"/>
            </a:endParaRPr>
          </a:p>
          <a:p>
            <a:pPr algn="just" defTabSz="862013">
              <a:lnSpc>
                <a:spcPct val="110000"/>
              </a:lnSpc>
              <a:spcBef>
                <a:spcPts val="1200"/>
              </a:spcBef>
              <a:spcAft>
                <a:spcPts val="400"/>
              </a:spcAft>
              <a:buClr>
                <a:schemeClr val="accent1">
                  <a:lumMod val="60000"/>
                  <a:lumOff val="40000"/>
                </a:schemeClr>
              </a:buClr>
            </a:pPr>
            <a:r>
              <a:rPr lang="es-ES" sz="1800" dirty="0">
                <a:latin typeface="Roboto Light" panose="02000000000000000000" pitchFamily="2" charset="0"/>
                <a:ea typeface="Roboto Light" panose="02000000000000000000" pitchFamily="2" charset="0"/>
              </a:rPr>
              <a:t>Una vez verificada la información del vehículo contra la información de la cola de vehículos despachados desde parqueadero, el operario realizará la selección en la aplicación del dispositivo móvil a que zona desea asignar el taxi, de tal forma que queda marcado el taxi para su zona específica y el taxi se enruta hacia la fila de la zona asignada</a:t>
            </a:r>
            <a:endParaRPr lang="es-CO" sz="1800" dirty="0">
              <a:latin typeface="Roboto Light" panose="02000000000000000000" pitchFamily="2" charset="0"/>
              <a:ea typeface="Roboto Light" panose="02000000000000000000" pitchFamily="2" charset="0"/>
            </a:endParaRPr>
          </a:p>
        </p:txBody>
      </p:sp>
      <p:pic>
        <p:nvPicPr>
          <p:cNvPr id="4" name="Image 5" descr="preencoded.png">
            <a:extLst>
              <a:ext uri="{FF2B5EF4-FFF2-40B4-BE49-F238E27FC236}">
                <a16:creationId xmlns:a16="http://schemas.microsoft.com/office/drawing/2014/main" id="{AA460BC7-2051-F419-F7CB-B5E02DA5B45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42510" y="661558"/>
            <a:ext cx="2732769" cy="770165"/>
          </a:xfrm>
          <a:prstGeom prst="rect">
            <a:avLst/>
          </a:prstGeom>
        </p:spPr>
      </p:pic>
      <p:pic>
        <p:nvPicPr>
          <p:cNvPr id="8" name="Image 2" descr="preencoded.png">
            <a:extLst>
              <a:ext uri="{FF2B5EF4-FFF2-40B4-BE49-F238E27FC236}">
                <a16:creationId xmlns:a16="http://schemas.microsoft.com/office/drawing/2014/main" id="{DC044F9F-1AB8-A436-0358-A64F06DD54A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78947" y="4883798"/>
            <a:ext cx="355511" cy="355511"/>
          </a:xfrm>
          <a:prstGeom prst="rect">
            <a:avLst/>
          </a:prstGeom>
        </p:spPr>
      </p:pic>
      <p:pic>
        <p:nvPicPr>
          <p:cNvPr id="10" name="Image 2" descr="preencoded.png">
            <a:extLst>
              <a:ext uri="{FF2B5EF4-FFF2-40B4-BE49-F238E27FC236}">
                <a16:creationId xmlns:a16="http://schemas.microsoft.com/office/drawing/2014/main" id="{4EDD56A1-630C-7F7B-7CD3-B8AF70AB260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78947" y="5283043"/>
            <a:ext cx="355511" cy="355511"/>
          </a:xfrm>
          <a:prstGeom prst="rect">
            <a:avLst/>
          </a:prstGeom>
        </p:spPr>
      </p:pic>
      <p:pic>
        <p:nvPicPr>
          <p:cNvPr id="11" name="Image 2" descr="preencoded.png">
            <a:extLst>
              <a:ext uri="{FF2B5EF4-FFF2-40B4-BE49-F238E27FC236}">
                <a16:creationId xmlns:a16="http://schemas.microsoft.com/office/drawing/2014/main" id="{BA9CA8A4-9445-5AA5-D0E4-EF3C321BAAD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78947" y="5695167"/>
            <a:ext cx="355511" cy="355511"/>
          </a:xfrm>
          <a:prstGeom prst="rect">
            <a:avLst/>
          </a:prstGeom>
        </p:spPr>
      </p:pic>
    </p:spTree>
    <p:extLst>
      <p:ext uri="{BB962C8B-B14F-4D97-AF65-F5344CB8AC3E}">
        <p14:creationId xmlns:p14="http://schemas.microsoft.com/office/powerpoint/2010/main" val="2156567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8175" y="6048375"/>
            <a:ext cx="17259300" cy="24003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7362825" cy="4943475"/>
          </a:xfrm>
          <a:prstGeom prst="rect">
            <a:avLst/>
          </a:prstGeom>
        </p:spPr>
      </p:pic>
      <p:pic>
        <p:nvPicPr>
          <p:cNvPr id="4" name="Image 2" descr="preencoded.png"/>
          <p:cNvPicPr>
            <a:picLocks noChangeAspect="1"/>
          </p:cNvPicPr>
          <p:nvPr/>
        </p:nvPicPr>
        <p:blipFill>
          <a:blip r:embed="rId7"/>
          <a:srcRect/>
          <a:stretch/>
        </p:blipFill>
        <p:spPr>
          <a:xfrm>
            <a:off x="7362825" y="0"/>
            <a:ext cx="10925175" cy="4943475"/>
          </a:xfrm>
          <a:prstGeom prst="rect">
            <a:avLst/>
          </a:prstGeom>
        </p:spPr>
      </p:pic>
      <p:pic>
        <p:nvPicPr>
          <p:cNvPr id="5" name="Image 3" descr="preencoded.png"/>
          <p:cNvPicPr>
            <a:picLocks noChangeAspect="1"/>
          </p:cNvPicPr>
          <p:nvPr/>
        </p:nvPicPr>
        <p:blipFill>
          <a:blip r:embed="rId8"/>
          <a:srcRect/>
          <a:stretch/>
        </p:blipFill>
        <p:spPr>
          <a:xfrm>
            <a:off x="895350" y="487975"/>
            <a:ext cx="3076575" cy="1167540"/>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67775" y="6201239"/>
            <a:ext cx="3972951" cy="1841004"/>
          </a:xfrm>
          <a:prstGeom prst="rect">
            <a:avLst/>
          </a:prstGeom>
        </p:spPr>
      </p:pic>
      <p:pic>
        <p:nvPicPr>
          <p:cNvPr id="7" name="Image 5"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535825" y="6205785"/>
            <a:ext cx="3972951" cy="1841004"/>
          </a:xfrm>
          <a:prstGeom prst="rect">
            <a:avLst/>
          </a:prstGeom>
        </p:spPr>
      </p:pic>
      <p:pic>
        <p:nvPicPr>
          <p:cNvPr id="8" name="Image 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90650" y="6867525"/>
            <a:ext cx="714375" cy="885825"/>
          </a:xfrm>
          <a:prstGeom prst="rect">
            <a:avLst/>
          </a:prstGeom>
        </p:spPr>
      </p:pic>
      <p:pic>
        <p:nvPicPr>
          <p:cNvPr id="9" name="Image 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347913" y="6619875"/>
            <a:ext cx="9525" cy="1238250"/>
          </a:xfrm>
          <a:prstGeom prst="rect">
            <a:avLst/>
          </a:prstGeom>
        </p:spPr>
      </p:pic>
      <p:sp>
        <p:nvSpPr>
          <p:cNvPr id="10" name="Text 0"/>
          <p:cNvSpPr/>
          <p:nvPr/>
        </p:nvSpPr>
        <p:spPr>
          <a:xfrm>
            <a:off x="971550" y="2409825"/>
            <a:ext cx="7200900" cy="923925"/>
          </a:xfrm>
          <a:prstGeom prst="rect">
            <a:avLst/>
          </a:prstGeom>
          <a:noFill/>
          <a:ln/>
        </p:spPr>
        <p:txBody>
          <a:bodyPr wrap="square" lIns="0" tIns="0" rIns="0" bIns="0" rtlCol="0" anchor="t"/>
          <a:lstStyle/>
          <a:p>
            <a:pPr marL="0" indent="0" algn="l">
              <a:lnSpc>
                <a:spcPts val="7050"/>
              </a:lnSpc>
              <a:buNone/>
            </a:pPr>
            <a:r>
              <a:rPr lang="en-US" sz="6000" dirty="0">
                <a:solidFill>
                  <a:srgbClr val="FFFFFF"/>
                </a:solidFill>
                <a:latin typeface="Mont Light" pitchFamily="34" charset="0"/>
                <a:ea typeface="Mont Light" pitchFamily="34" charset="-122"/>
                <a:cs typeface="Mont Light" pitchFamily="34" charset="-120"/>
              </a:rPr>
              <a:t>CERTIFICACIONES</a:t>
            </a:r>
            <a:endParaRPr lang="en-US" sz="6000" dirty="0"/>
          </a:p>
        </p:txBody>
      </p:sp>
      <p:sp>
        <p:nvSpPr>
          <p:cNvPr id="11" name="Text 1"/>
          <p:cNvSpPr/>
          <p:nvPr/>
        </p:nvSpPr>
        <p:spPr>
          <a:xfrm>
            <a:off x="971550" y="3143250"/>
            <a:ext cx="8248650" cy="1114425"/>
          </a:xfrm>
          <a:prstGeom prst="rect">
            <a:avLst/>
          </a:prstGeom>
          <a:noFill/>
          <a:ln/>
        </p:spPr>
        <p:txBody>
          <a:bodyPr wrap="square" lIns="0" tIns="0" rIns="0" bIns="0" rtlCol="0" anchor="t"/>
          <a:lstStyle/>
          <a:p>
            <a:pPr marL="0" indent="0" algn="l">
              <a:lnSpc>
                <a:spcPts val="8775"/>
              </a:lnSpc>
              <a:buNone/>
            </a:pPr>
            <a:r>
              <a:rPr lang="en-US" sz="7500" b="1" dirty="0">
                <a:solidFill>
                  <a:srgbClr val="FFFFFF"/>
                </a:solidFill>
                <a:latin typeface="Mont Bold" pitchFamily="34" charset="0"/>
                <a:ea typeface="Mont Bold" pitchFamily="34" charset="-122"/>
                <a:cs typeface="Mont Bold" pitchFamily="34" charset="-120"/>
              </a:rPr>
              <a:t>BUREAU VERITAS</a:t>
            </a:r>
            <a:endParaRPr lang="en-US" sz="7500" dirty="0"/>
          </a:p>
        </p:txBody>
      </p:sp>
      <p:sp>
        <p:nvSpPr>
          <p:cNvPr id="12" name="Text 2"/>
          <p:cNvSpPr/>
          <p:nvPr/>
        </p:nvSpPr>
        <p:spPr>
          <a:xfrm>
            <a:off x="1847850" y="4391025"/>
            <a:ext cx="5048250" cy="1323975"/>
          </a:xfrm>
          <a:prstGeom prst="rect">
            <a:avLst/>
          </a:prstGeom>
          <a:noFill/>
          <a:ln/>
        </p:spPr>
        <p:txBody>
          <a:bodyPr wrap="square" lIns="0" tIns="0" rIns="0" bIns="0" rtlCol="0" anchor="ctr"/>
          <a:lstStyle/>
          <a:p>
            <a:pPr marL="0" indent="0" algn="l">
              <a:buNone/>
            </a:pPr>
            <a:endParaRPr lang="en-US" dirty="0"/>
          </a:p>
        </p:txBody>
      </p:sp>
      <p:sp>
        <p:nvSpPr>
          <p:cNvPr id="13" name="Text 3"/>
          <p:cNvSpPr/>
          <p:nvPr/>
        </p:nvSpPr>
        <p:spPr>
          <a:xfrm>
            <a:off x="2543175" y="6772275"/>
            <a:ext cx="6838950" cy="2171700"/>
          </a:xfrm>
          <a:prstGeom prst="rect">
            <a:avLst/>
          </a:prstGeom>
          <a:noFill/>
          <a:ln/>
        </p:spPr>
        <p:txBody>
          <a:bodyPr wrap="square" lIns="0" tIns="0" rIns="0" bIns="0" rtlCol="0" anchor="t"/>
          <a:lstStyle/>
          <a:p>
            <a:pPr marL="0" indent="0" algn="l">
              <a:lnSpc>
                <a:spcPts val="2025"/>
              </a:lnSpc>
              <a:buNone/>
            </a:pPr>
            <a:r>
              <a:rPr lang="en-US" sz="1500" dirty="0">
                <a:solidFill>
                  <a:srgbClr val="1E1E1E"/>
                </a:solidFill>
                <a:latin typeface="Mont Regular" pitchFamily="34" charset="0"/>
                <a:ea typeface="Mont Regular" pitchFamily="34" charset="-122"/>
                <a:cs typeface="Mont Regular" pitchFamily="34" charset="-120"/>
              </a:rPr>
              <a:t>ISO 9001 Sistema de Gestión de la Calidad ISO 
27001 Sistema de Gestión de Seguridad de la Información 
ISO 14001 Sistema de Gestión Medio ambiental ISO 
45001 Sistema de Gestión de Seguridad y Salud en el Trabajo</a:t>
            </a:r>
            <a:endParaRPr lang="en-US" sz="1500" dirty="0"/>
          </a:p>
        </p:txBody>
      </p:sp>
      <p:sp>
        <p:nvSpPr>
          <p:cNvPr id="14" name="Text 4"/>
          <p:cNvSpPr/>
          <p:nvPr/>
        </p:nvSpPr>
        <p:spPr>
          <a:xfrm>
            <a:off x="13677900" y="6563083"/>
            <a:ext cx="1607850" cy="208530"/>
          </a:xfrm>
          <a:prstGeom prst="rect">
            <a:avLst/>
          </a:prstGeom>
          <a:noFill/>
          <a:ln/>
        </p:spPr>
        <p:txBody>
          <a:bodyPr wrap="square" lIns="0" tIns="0" rIns="0" bIns="0" rtlCol="0" anchor="ctr"/>
          <a:lstStyle/>
          <a:p>
            <a:pPr marL="0" indent="0" algn="l">
              <a:lnSpc>
                <a:spcPts val="3225"/>
              </a:lnSpc>
              <a:buNone/>
            </a:pPr>
            <a:r>
              <a:rPr lang="en-US" sz="1275" dirty="0">
                <a:solidFill>
                  <a:srgbClr val="FFFFFF"/>
                </a:solidFill>
                <a:latin typeface="Bebas Neue Regular" pitchFamily="34" charset="0"/>
                <a:ea typeface="Bebas Neue Regular" pitchFamily="34" charset="-122"/>
                <a:cs typeface="Bebas Neue Regular" pitchFamily="34" charset="-120"/>
              </a:rPr>
              <a:t>iso 9001:2015</a:t>
            </a:r>
            <a:endParaRPr lang="en-US" sz="1275" dirty="0"/>
          </a:p>
        </p:txBody>
      </p:sp>
      <p:sp>
        <p:nvSpPr>
          <p:cNvPr id="15" name="Text 5"/>
          <p:cNvSpPr/>
          <p:nvPr/>
        </p:nvSpPr>
        <p:spPr>
          <a:xfrm>
            <a:off x="13677900" y="6741823"/>
            <a:ext cx="1607850" cy="208530"/>
          </a:xfrm>
          <a:prstGeom prst="rect">
            <a:avLst/>
          </a:prstGeom>
          <a:noFill/>
          <a:ln/>
        </p:spPr>
        <p:txBody>
          <a:bodyPr wrap="square" lIns="0" tIns="0" rIns="0" bIns="0" rtlCol="0" anchor="ctr"/>
          <a:lstStyle/>
          <a:p>
            <a:pPr marL="0" indent="0" algn="l">
              <a:lnSpc>
                <a:spcPts val="3225"/>
              </a:lnSpc>
              <a:buNone/>
            </a:pPr>
            <a:r>
              <a:rPr lang="en-US" sz="1275" dirty="0">
                <a:solidFill>
                  <a:srgbClr val="FFFFFF"/>
                </a:solidFill>
                <a:latin typeface="Bebas Neue Regular" pitchFamily="34" charset="0"/>
                <a:ea typeface="Bebas Neue Regular" pitchFamily="34" charset="-122"/>
                <a:cs typeface="Bebas Neue Regular" pitchFamily="34" charset="-120"/>
              </a:rPr>
              <a:t>iso 14001:2015</a:t>
            </a:r>
            <a:endParaRPr lang="en-US" sz="1275" dirty="0"/>
          </a:p>
        </p:txBody>
      </p:sp>
      <p:sp>
        <p:nvSpPr>
          <p:cNvPr id="16" name="Text 6"/>
          <p:cNvSpPr/>
          <p:nvPr/>
        </p:nvSpPr>
        <p:spPr>
          <a:xfrm>
            <a:off x="13677900" y="6920562"/>
            <a:ext cx="1607850" cy="208530"/>
          </a:xfrm>
          <a:prstGeom prst="rect">
            <a:avLst/>
          </a:prstGeom>
          <a:noFill/>
          <a:ln/>
        </p:spPr>
        <p:txBody>
          <a:bodyPr wrap="square" lIns="0" tIns="0" rIns="0" bIns="0" rtlCol="0" anchor="ctr"/>
          <a:lstStyle/>
          <a:p>
            <a:pPr marL="0" indent="0" algn="l">
              <a:lnSpc>
                <a:spcPts val="3225"/>
              </a:lnSpc>
              <a:buNone/>
            </a:pPr>
            <a:r>
              <a:rPr lang="en-US" sz="1275" dirty="0">
                <a:solidFill>
                  <a:srgbClr val="FFFFFF"/>
                </a:solidFill>
                <a:latin typeface="Bebas Neue Regular" pitchFamily="34" charset="0"/>
                <a:ea typeface="Bebas Neue Regular" pitchFamily="34" charset="-122"/>
                <a:cs typeface="Bebas Neue Regular" pitchFamily="34" charset="-120"/>
              </a:rPr>
              <a:t>iso 45001:2018</a:t>
            </a:r>
            <a:endParaRPr lang="en-US" sz="127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AA99D7D-1E58-46DD-8B03-5ADEE7E6F79E}"/>
              </a:ext>
            </a:extLst>
          </p:cNvPr>
          <p:cNvSpPr>
            <a:spLocks noGrp="1"/>
          </p:cNvSpPr>
          <p:nvPr>
            <p:ph type="title"/>
          </p:nvPr>
        </p:nvSpPr>
        <p:spPr/>
        <p:txBody>
          <a:bodyPr>
            <a:normAutofit fontScale="90000"/>
          </a:bodyPr>
          <a:lstStyle/>
          <a:p>
            <a:endParaRPr lang="es-CO" dirty="0"/>
          </a:p>
        </p:txBody>
      </p:sp>
      <p:pic>
        <p:nvPicPr>
          <p:cNvPr id="8" name="Gráfico 16">
            <a:extLst>
              <a:ext uri="{FF2B5EF4-FFF2-40B4-BE49-F238E27FC236}">
                <a16:creationId xmlns:a16="http://schemas.microsoft.com/office/drawing/2014/main" id="{9FDD7391-56D4-458F-ABF9-3A55FFE51B7E}"/>
              </a:ext>
            </a:extLst>
          </p:cNvPr>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10541" b="-12476"/>
          <a:stretch/>
        </p:blipFill>
        <p:spPr bwMode="auto">
          <a:xfrm>
            <a:off x="10406129" y="2437542"/>
            <a:ext cx="6542468" cy="5941737"/>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F1ADFB18-7367-FF85-8690-2F04FEB10F35}"/>
              </a:ext>
            </a:extLst>
          </p:cNvPr>
          <p:cNvSpPr txBox="1">
            <a:spLocks/>
          </p:cNvSpPr>
          <p:nvPr/>
        </p:nvSpPr>
        <p:spPr>
          <a:xfrm>
            <a:off x="1842510" y="3537922"/>
            <a:ext cx="7623461" cy="125037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3600" b="1" spc="-150" dirty="0">
                <a:solidFill>
                  <a:srgbClr val="002060"/>
                </a:solidFill>
                <a:latin typeface="Mont SemiBold" pitchFamily="2" charset="0"/>
              </a:rPr>
              <a:t>Control de despacho del taxi en </a:t>
            </a:r>
            <a:r>
              <a:rPr lang="es-CO" sz="3600" spc="-150" dirty="0">
                <a:solidFill>
                  <a:srgbClr val="002060"/>
                </a:solidFill>
                <a:latin typeface="Mont Light" pitchFamily="2" charset="0"/>
              </a:rPr>
              <a:t>cada zona y registro del pasajero</a:t>
            </a:r>
          </a:p>
        </p:txBody>
      </p:sp>
      <p:sp>
        <p:nvSpPr>
          <p:cNvPr id="3" name="Marcador de contenido 6">
            <a:extLst>
              <a:ext uri="{FF2B5EF4-FFF2-40B4-BE49-F238E27FC236}">
                <a16:creationId xmlns:a16="http://schemas.microsoft.com/office/drawing/2014/main" id="{4FE70633-09F2-4E85-1409-74201A246250}"/>
              </a:ext>
            </a:extLst>
          </p:cNvPr>
          <p:cNvSpPr txBox="1">
            <a:spLocks/>
          </p:cNvSpPr>
          <p:nvPr/>
        </p:nvSpPr>
        <p:spPr>
          <a:xfrm>
            <a:off x="1842510" y="4788292"/>
            <a:ext cx="6954592" cy="1901226"/>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rgbClr val="000000"/>
              </a:buClr>
              <a:buFont typeface="Arial" panose="020B0604020202020204" pitchFamily="34" charset="0"/>
              <a:buChar char="•"/>
              <a:defRPr sz="1600" b="0" i="0" u="none" strike="noStrike" kern="1200" cap="none">
                <a:solidFill>
                  <a:schemeClr val="tx1"/>
                </a:solidFill>
                <a:latin typeface="+mn-lt"/>
                <a:ea typeface="+mn-ea"/>
                <a:cs typeface="+mn-cs"/>
                <a:sym typeface="Arial"/>
              </a:defRPr>
            </a:lvl1pPr>
            <a:lvl2pPr marL="685800" marR="0" lvl="1"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400" b="0" i="0" u="none" strike="noStrike" kern="1200" cap="none">
                <a:solidFill>
                  <a:schemeClr val="tx1"/>
                </a:solidFill>
                <a:latin typeface="+mn-lt"/>
                <a:ea typeface="+mn-ea"/>
                <a:cs typeface="+mn-cs"/>
                <a:sym typeface="Arial"/>
              </a:defRPr>
            </a:lvl2pPr>
            <a:lvl3pPr marL="1143000" marR="0" lvl="2"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200" b="0" i="0" u="none" strike="noStrike" kern="1200" cap="none">
                <a:solidFill>
                  <a:schemeClr val="tx1"/>
                </a:solidFill>
                <a:latin typeface="+mn-lt"/>
                <a:ea typeface="+mn-ea"/>
                <a:cs typeface="+mn-cs"/>
                <a:sym typeface="Arial"/>
              </a:defRPr>
            </a:lvl3pPr>
            <a:lvl4pPr marL="1600200" marR="0" lvl="3"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100" b="0" i="0" u="none" strike="noStrike" kern="1200" cap="none">
                <a:solidFill>
                  <a:schemeClr val="tx1"/>
                </a:solidFill>
                <a:latin typeface="+mn-lt"/>
                <a:ea typeface="+mn-ea"/>
                <a:cs typeface="+mn-cs"/>
                <a:sym typeface="Arial"/>
              </a:defRPr>
            </a:lvl4pPr>
            <a:lvl5pPr marL="2057400" marR="0" lvl="4"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100" b="0" i="0" u="none" strike="noStrike" kern="1200" cap="none">
                <a:solidFill>
                  <a:schemeClr val="tx1"/>
                </a:solidFill>
                <a:latin typeface="+mn-lt"/>
                <a:ea typeface="+mn-ea"/>
                <a:cs typeface="+mn-cs"/>
                <a:sym typeface="Arial"/>
              </a:defRPr>
            </a:lvl5pPr>
            <a:lvl6pPr marL="2514600" marR="0" lvl="5"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6pPr>
            <a:lvl7pPr marL="2971800" marR="0" lvl="6"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7pPr>
            <a:lvl8pPr marL="3429000" marR="0" lvl="7"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8pPr>
            <a:lvl9pPr marL="3886200" marR="0" lvl="8"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9pPr>
          </a:lstStyle>
          <a:p>
            <a:pPr marL="0" indent="0" defTabSz="862013">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pasajero realiza la solicitud de un viaje en el quiosco correspondiente o aplicación de taxis del aeropuerto, indicando su destino y opcionalmente su número de identificación, pasaporte o usuario de sistema para registro de seguridad de solicitud del viaje y obtiene un ticket (físico o digital) con un código QR que relaciona los datos del servicio</a:t>
            </a:r>
            <a:endParaRPr lang="es-CO" sz="1800" dirty="0">
              <a:latin typeface="Roboto Light" panose="02000000000000000000" pitchFamily="2" charset="0"/>
              <a:ea typeface="Roboto Light" panose="02000000000000000000" pitchFamily="2" charset="0"/>
            </a:endParaRPr>
          </a:p>
        </p:txBody>
      </p:sp>
      <p:pic>
        <p:nvPicPr>
          <p:cNvPr id="4" name="Image 5" descr="preencoded.png">
            <a:extLst>
              <a:ext uri="{FF2B5EF4-FFF2-40B4-BE49-F238E27FC236}">
                <a16:creationId xmlns:a16="http://schemas.microsoft.com/office/drawing/2014/main" id="{FC1E0C02-7A0D-3973-04DB-718A749AA3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42511" y="916762"/>
            <a:ext cx="3115856" cy="878129"/>
          </a:xfrm>
          <a:prstGeom prst="rect">
            <a:avLst/>
          </a:prstGeom>
        </p:spPr>
      </p:pic>
    </p:spTree>
    <p:extLst>
      <p:ext uri="{BB962C8B-B14F-4D97-AF65-F5344CB8AC3E}">
        <p14:creationId xmlns:p14="http://schemas.microsoft.com/office/powerpoint/2010/main" val="3698486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AA99D7D-1E58-46DD-8B03-5ADEE7E6F79E}"/>
              </a:ext>
            </a:extLst>
          </p:cNvPr>
          <p:cNvSpPr>
            <a:spLocks noGrp="1"/>
          </p:cNvSpPr>
          <p:nvPr>
            <p:ph type="title"/>
          </p:nvPr>
        </p:nvSpPr>
        <p:spPr/>
        <p:txBody>
          <a:bodyPr>
            <a:normAutofit fontScale="90000"/>
          </a:bodyPr>
          <a:lstStyle/>
          <a:p>
            <a:endParaRPr lang="es-CO" dirty="0"/>
          </a:p>
        </p:txBody>
      </p:sp>
      <p:pic>
        <p:nvPicPr>
          <p:cNvPr id="5" name="Gráfico 18">
            <a:extLst>
              <a:ext uri="{FF2B5EF4-FFF2-40B4-BE49-F238E27FC236}">
                <a16:creationId xmlns:a16="http://schemas.microsoft.com/office/drawing/2014/main" id="{26384B2A-C0F7-491E-9CCD-5982281C97BD}"/>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53060" y="1769133"/>
            <a:ext cx="6153150" cy="6826953"/>
          </a:xfrm>
          <a:prstGeom prst="rect">
            <a:avLst/>
          </a:prstGeom>
        </p:spPr>
      </p:pic>
      <p:sp>
        <p:nvSpPr>
          <p:cNvPr id="2" name="Título 1">
            <a:extLst>
              <a:ext uri="{FF2B5EF4-FFF2-40B4-BE49-F238E27FC236}">
                <a16:creationId xmlns:a16="http://schemas.microsoft.com/office/drawing/2014/main" id="{359DE0B4-B6C7-2640-2D91-1192CD0A6E47}"/>
              </a:ext>
            </a:extLst>
          </p:cNvPr>
          <p:cNvSpPr txBox="1">
            <a:spLocks/>
          </p:cNvSpPr>
          <p:nvPr/>
        </p:nvSpPr>
        <p:spPr>
          <a:xfrm>
            <a:off x="1842511" y="3599654"/>
            <a:ext cx="8151495" cy="125037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3600" b="1" spc="-150" dirty="0">
                <a:solidFill>
                  <a:srgbClr val="002060"/>
                </a:solidFill>
                <a:latin typeface="Mont SemiBold" pitchFamily="2" charset="0"/>
              </a:rPr>
              <a:t>Control de despacho del taxi en </a:t>
            </a:r>
            <a:r>
              <a:rPr lang="es-CO" sz="3600" spc="-150" dirty="0">
                <a:solidFill>
                  <a:srgbClr val="002060"/>
                </a:solidFill>
                <a:latin typeface="Mont Light" pitchFamily="2" charset="0"/>
              </a:rPr>
              <a:t>cada zona y registro del pasajero</a:t>
            </a:r>
          </a:p>
        </p:txBody>
      </p:sp>
      <p:sp>
        <p:nvSpPr>
          <p:cNvPr id="3" name="Marcador de contenido 6">
            <a:extLst>
              <a:ext uri="{FF2B5EF4-FFF2-40B4-BE49-F238E27FC236}">
                <a16:creationId xmlns:a16="http://schemas.microsoft.com/office/drawing/2014/main" id="{928C7420-A9BC-DE66-FC28-EC16E7243595}"/>
              </a:ext>
            </a:extLst>
          </p:cNvPr>
          <p:cNvSpPr txBox="1">
            <a:spLocks/>
          </p:cNvSpPr>
          <p:nvPr/>
        </p:nvSpPr>
        <p:spPr>
          <a:xfrm>
            <a:off x="1830465" y="4924789"/>
            <a:ext cx="6257467" cy="1291829"/>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rgbClr val="000000"/>
              </a:buClr>
              <a:buFont typeface="Arial" panose="020B0604020202020204" pitchFamily="34" charset="0"/>
              <a:buChar char="•"/>
              <a:defRPr sz="1600" b="0" i="0" u="none" strike="noStrike" kern="1200" cap="none">
                <a:solidFill>
                  <a:schemeClr val="tx1"/>
                </a:solidFill>
                <a:latin typeface="+mn-lt"/>
                <a:ea typeface="+mn-ea"/>
                <a:cs typeface="+mn-cs"/>
                <a:sym typeface="Arial"/>
              </a:defRPr>
            </a:lvl1pPr>
            <a:lvl2pPr marL="685800" marR="0" lvl="1"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400" b="0" i="0" u="none" strike="noStrike" kern="1200" cap="none">
                <a:solidFill>
                  <a:schemeClr val="tx1"/>
                </a:solidFill>
                <a:latin typeface="+mn-lt"/>
                <a:ea typeface="+mn-ea"/>
                <a:cs typeface="+mn-cs"/>
                <a:sym typeface="Arial"/>
              </a:defRPr>
            </a:lvl2pPr>
            <a:lvl3pPr marL="1143000" marR="0" lvl="2"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200" b="0" i="0" u="none" strike="noStrike" kern="1200" cap="none">
                <a:solidFill>
                  <a:schemeClr val="tx1"/>
                </a:solidFill>
                <a:latin typeface="+mn-lt"/>
                <a:ea typeface="+mn-ea"/>
                <a:cs typeface="+mn-cs"/>
                <a:sym typeface="Arial"/>
              </a:defRPr>
            </a:lvl3pPr>
            <a:lvl4pPr marL="1600200" marR="0" lvl="3"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100" b="0" i="0" u="none" strike="noStrike" kern="1200" cap="none">
                <a:solidFill>
                  <a:schemeClr val="tx1"/>
                </a:solidFill>
                <a:latin typeface="+mn-lt"/>
                <a:ea typeface="+mn-ea"/>
                <a:cs typeface="+mn-cs"/>
                <a:sym typeface="Arial"/>
              </a:defRPr>
            </a:lvl4pPr>
            <a:lvl5pPr marL="2057400" marR="0" lvl="4"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100" b="0" i="0" u="none" strike="noStrike" kern="1200" cap="none">
                <a:solidFill>
                  <a:schemeClr val="tx1"/>
                </a:solidFill>
                <a:latin typeface="+mn-lt"/>
                <a:ea typeface="+mn-ea"/>
                <a:cs typeface="+mn-cs"/>
                <a:sym typeface="Arial"/>
              </a:defRPr>
            </a:lvl5pPr>
            <a:lvl6pPr marL="2514600" marR="0" lvl="5"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6pPr>
            <a:lvl7pPr marL="2971800" marR="0" lvl="6"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7pPr>
            <a:lvl8pPr marL="3429000" marR="0" lvl="7"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8pPr>
            <a:lvl9pPr marL="3886200" marR="0" lvl="8"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9pPr>
          </a:lstStyle>
          <a:p>
            <a:pPr marL="0" lvl="0" indent="0" defTabSz="862013">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Una vez el pasajero tiene su ticket de viaje, el operario de la zona de despacho de viajes realiza la asignación primer taxi en la cola y por medio de la lectura del código QR vincula el servicio con el taxi.</a:t>
            </a:r>
            <a:endParaRPr lang="es-CO" sz="1800" dirty="0">
              <a:latin typeface="Roboto Light" panose="02000000000000000000" pitchFamily="2" charset="0"/>
              <a:ea typeface="Roboto Light" panose="02000000000000000000" pitchFamily="2" charset="0"/>
            </a:endParaRPr>
          </a:p>
        </p:txBody>
      </p:sp>
      <p:pic>
        <p:nvPicPr>
          <p:cNvPr id="4" name="Image 5" descr="preencoded.png">
            <a:extLst>
              <a:ext uri="{FF2B5EF4-FFF2-40B4-BE49-F238E27FC236}">
                <a16:creationId xmlns:a16="http://schemas.microsoft.com/office/drawing/2014/main" id="{0DA900A3-7063-6590-0DB8-CF09686D5B9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42511" y="916762"/>
            <a:ext cx="3115856" cy="878129"/>
          </a:xfrm>
          <a:prstGeom prst="rect">
            <a:avLst/>
          </a:prstGeom>
        </p:spPr>
      </p:pic>
    </p:spTree>
    <p:extLst>
      <p:ext uri="{BB962C8B-B14F-4D97-AF65-F5344CB8AC3E}">
        <p14:creationId xmlns:p14="http://schemas.microsoft.com/office/powerpoint/2010/main" val="181247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AA99D7D-1E58-46DD-8B03-5ADEE7E6F79E}"/>
              </a:ext>
            </a:extLst>
          </p:cNvPr>
          <p:cNvSpPr>
            <a:spLocks noGrp="1"/>
          </p:cNvSpPr>
          <p:nvPr>
            <p:ph type="title"/>
          </p:nvPr>
        </p:nvSpPr>
        <p:spPr/>
        <p:txBody>
          <a:bodyPr>
            <a:normAutofit fontScale="90000"/>
          </a:bodyPr>
          <a:lstStyle/>
          <a:p>
            <a:endParaRPr lang="es-CO" dirty="0"/>
          </a:p>
        </p:txBody>
      </p:sp>
      <p:sp>
        <p:nvSpPr>
          <p:cNvPr id="2" name="Título 1">
            <a:extLst>
              <a:ext uri="{FF2B5EF4-FFF2-40B4-BE49-F238E27FC236}">
                <a16:creationId xmlns:a16="http://schemas.microsoft.com/office/drawing/2014/main" id="{359DE0B4-B6C7-2640-2D91-1192CD0A6E47}"/>
              </a:ext>
            </a:extLst>
          </p:cNvPr>
          <p:cNvSpPr txBox="1">
            <a:spLocks/>
          </p:cNvSpPr>
          <p:nvPr/>
        </p:nvSpPr>
        <p:spPr>
          <a:xfrm>
            <a:off x="1857507" y="2987380"/>
            <a:ext cx="8380928" cy="125037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4000" b="1" spc="-150" dirty="0">
                <a:solidFill>
                  <a:srgbClr val="002060"/>
                </a:solidFill>
                <a:latin typeface="Mont SemiBold" pitchFamily="2" charset="0"/>
              </a:rPr>
              <a:t>Control de despacho del taxi en </a:t>
            </a:r>
            <a:r>
              <a:rPr lang="es-CO" sz="4000" spc="-150" dirty="0">
                <a:solidFill>
                  <a:srgbClr val="002060"/>
                </a:solidFill>
                <a:latin typeface="Mont Light" pitchFamily="2" charset="0"/>
              </a:rPr>
              <a:t>cada zona y registro del pasajero</a:t>
            </a:r>
          </a:p>
        </p:txBody>
      </p:sp>
      <p:sp>
        <p:nvSpPr>
          <p:cNvPr id="3" name="Marcador de contenido 6">
            <a:extLst>
              <a:ext uri="{FF2B5EF4-FFF2-40B4-BE49-F238E27FC236}">
                <a16:creationId xmlns:a16="http://schemas.microsoft.com/office/drawing/2014/main" id="{928C7420-A9BC-DE66-FC28-EC16E7243595}"/>
              </a:ext>
            </a:extLst>
          </p:cNvPr>
          <p:cNvSpPr txBox="1">
            <a:spLocks/>
          </p:cNvSpPr>
          <p:nvPr/>
        </p:nvSpPr>
        <p:spPr>
          <a:xfrm>
            <a:off x="1857507" y="4430934"/>
            <a:ext cx="7878921" cy="3020507"/>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rgbClr val="000000"/>
              </a:buClr>
              <a:buFont typeface="Arial" panose="020B0604020202020204" pitchFamily="34" charset="0"/>
              <a:buChar char="•"/>
              <a:defRPr sz="1600" b="0" i="0" u="none" strike="noStrike" kern="1200" cap="none">
                <a:solidFill>
                  <a:schemeClr val="tx1"/>
                </a:solidFill>
                <a:latin typeface="+mn-lt"/>
                <a:ea typeface="+mn-ea"/>
                <a:cs typeface="+mn-cs"/>
                <a:sym typeface="Arial"/>
              </a:defRPr>
            </a:lvl1pPr>
            <a:lvl2pPr marL="685800" marR="0" lvl="1"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400" b="0" i="0" u="none" strike="noStrike" kern="1200" cap="none">
                <a:solidFill>
                  <a:schemeClr val="tx1"/>
                </a:solidFill>
                <a:latin typeface="+mn-lt"/>
                <a:ea typeface="+mn-ea"/>
                <a:cs typeface="+mn-cs"/>
                <a:sym typeface="Arial"/>
              </a:defRPr>
            </a:lvl2pPr>
            <a:lvl3pPr marL="1143000" marR="0" lvl="2"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200" b="0" i="0" u="none" strike="noStrike" kern="1200" cap="none">
                <a:solidFill>
                  <a:schemeClr val="tx1"/>
                </a:solidFill>
                <a:latin typeface="+mn-lt"/>
                <a:ea typeface="+mn-ea"/>
                <a:cs typeface="+mn-cs"/>
                <a:sym typeface="Arial"/>
              </a:defRPr>
            </a:lvl3pPr>
            <a:lvl4pPr marL="1600200" marR="0" lvl="3"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100" b="0" i="0" u="none" strike="noStrike" kern="1200" cap="none">
                <a:solidFill>
                  <a:schemeClr val="tx1"/>
                </a:solidFill>
                <a:latin typeface="+mn-lt"/>
                <a:ea typeface="+mn-ea"/>
                <a:cs typeface="+mn-cs"/>
                <a:sym typeface="Arial"/>
              </a:defRPr>
            </a:lvl4pPr>
            <a:lvl5pPr marL="2057400" marR="0" lvl="4"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100" b="0" i="0" u="none" strike="noStrike" kern="1200" cap="none">
                <a:solidFill>
                  <a:schemeClr val="tx1"/>
                </a:solidFill>
                <a:latin typeface="+mn-lt"/>
                <a:ea typeface="+mn-ea"/>
                <a:cs typeface="+mn-cs"/>
                <a:sym typeface="Arial"/>
              </a:defRPr>
            </a:lvl5pPr>
            <a:lvl6pPr marL="2514600" marR="0" lvl="5"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6pPr>
            <a:lvl7pPr marL="2971800" marR="0" lvl="6"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7pPr>
            <a:lvl8pPr marL="3429000" marR="0" lvl="7"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8pPr>
            <a:lvl9pPr marL="3886200" marR="0" lvl="8" indent="-228600" algn="l" defTabSz="914400"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9pPr>
          </a:lstStyle>
          <a:p>
            <a:pPr marL="0" indent="0" defTabSz="862013">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operario de la zona de despacho verifica que el pasajero acceda al taxi correspondiente y marca en la aplicación móvil el indicador de que el pasajero ha tomado el taxi y se encuentra abordo. Esta acción genera un evento que registra al taxi para salida del sitio (Aeropuerto/Puente Aéreo) y con pasajero abordo. </a:t>
            </a:r>
          </a:p>
          <a:p>
            <a:pPr marL="0" indent="0" defTabSz="862013">
              <a:lnSpc>
                <a:spcPct val="110000"/>
              </a:lnSpc>
              <a:spcBef>
                <a:spcPts val="400"/>
              </a:spcBef>
              <a:spcAft>
                <a:spcPts val="400"/>
              </a:spcAft>
              <a:buClr>
                <a:schemeClr val="accent1">
                  <a:lumMod val="60000"/>
                  <a:lumOff val="40000"/>
                </a:schemeClr>
              </a:buClr>
              <a:buNone/>
            </a:pPr>
            <a:endParaRPr lang="es-CO" sz="1800" dirty="0">
              <a:latin typeface="Roboto Light" panose="02000000000000000000" pitchFamily="2" charset="0"/>
              <a:ea typeface="Roboto Light" panose="02000000000000000000" pitchFamily="2" charset="0"/>
            </a:endParaRPr>
          </a:p>
          <a:p>
            <a:pPr marL="0" indent="0" defTabSz="862013">
              <a:lnSpc>
                <a:spcPct val="110000"/>
              </a:lnSpc>
              <a:spcBef>
                <a:spcPts val="400"/>
              </a:spcBef>
              <a:spcAft>
                <a:spcPts val="400"/>
              </a:spcAft>
              <a:buClr>
                <a:schemeClr val="accent1">
                  <a:lumMod val="60000"/>
                  <a:lumOff val="40000"/>
                </a:schemeClr>
              </a:buClr>
              <a:buNone/>
            </a:pPr>
            <a:r>
              <a:rPr lang="es-ES" sz="1800" dirty="0">
                <a:latin typeface="Roboto Light" panose="02000000000000000000" pitchFamily="2" charset="0"/>
                <a:ea typeface="Roboto Light" panose="02000000000000000000" pitchFamily="2" charset="0"/>
              </a:rPr>
              <a:t>El taxi sale de la zona de recogida de pasajeros y por medio del sistema de gestión de taxis es validada su salida del terminal y recorridos por medio de posicionamiento GPS y Geocercas.</a:t>
            </a:r>
            <a:endParaRPr lang="es-CO" sz="1800" dirty="0">
              <a:latin typeface="Roboto Light" panose="02000000000000000000" pitchFamily="2" charset="0"/>
              <a:ea typeface="Roboto Light" panose="02000000000000000000" pitchFamily="2" charset="0"/>
            </a:endParaRPr>
          </a:p>
        </p:txBody>
      </p:sp>
      <p:pic>
        <p:nvPicPr>
          <p:cNvPr id="4" name="Gráfico 17">
            <a:extLst>
              <a:ext uri="{FF2B5EF4-FFF2-40B4-BE49-F238E27FC236}">
                <a16:creationId xmlns:a16="http://schemas.microsoft.com/office/drawing/2014/main" id="{75920290-9C88-AE22-731A-112AEBAC97AF}"/>
              </a:ext>
            </a:extLst>
          </p:cNvPr>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0124"/>
          <a:stretch/>
        </p:blipFill>
        <p:spPr bwMode="auto">
          <a:xfrm>
            <a:off x="10467841" y="2379270"/>
            <a:ext cx="5962652" cy="6240297"/>
          </a:xfrm>
          <a:prstGeom prst="rect">
            <a:avLst/>
          </a:prstGeom>
          <a:ln>
            <a:noFill/>
          </a:ln>
          <a:extLst>
            <a:ext uri="{53640926-AAD7-44D8-BBD7-CCE9431645EC}">
              <a14:shadowObscured xmlns:a14="http://schemas.microsoft.com/office/drawing/2010/main"/>
            </a:ext>
          </a:extLst>
        </p:spPr>
      </p:pic>
      <p:pic>
        <p:nvPicPr>
          <p:cNvPr id="7" name="Image 5" descr="preencoded.png">
            <a:extLst>
              <a:ext uri="{FF2B5EF4-FFF2-40B4-BE49-F238E27FC236}">
                <a16:creationId xmlns:a16="http://schemas.microsoft.com/office/drawing/2014/main" id="{5603710C-80D3-925A-6F08-C891ECE45A2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42511" y="916762"/>
            <a:ext cx="3115856" cy="878129"/>
          </a:xfrm>
          <a:prstGeom prst="rect">
            <a:avLst/>
          </a:prstGeom>
        </p:spPr>
      </p:pic>
    </p:spTree>
    <p:extLst>
      <p:ext uri="{BB962C8B-B14F-4D97-AF65-F5344CB8AC3E}">
        <p14:creationId xmlns:p14="http://schemas.microsoft.com/office/powerpoint/2010/main" val="166476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n 16" descr="Imagen que contiene captura de pantalla, interior, ordenador, pared&#10;&#10;Descripción generada automáticamente">
            <a:extLst>
              <a:ext uri="{FF2B5EF4-FFF2-40B4-BE49-F238E27FC236}">
                <a16:creationId xmlns:a16="http://schemas.microsoft.com/office/drawing/2014/main" id="{4364AF48-0318-4BEF-80FD-FC50BDE7091C}"/>
              </a:ext>
            </a:extLst>
          </p:cNvPr>
          <p:cNvPicPr>
            <a:picLocks noChangeAspect="1"/>
          </p:cNvPicPr>
          <p:nvPr/>
        </p:nvPicPr>
        <p:blipFill rotWithShape="1">
          <a:blip r:embed="rId2">
            <a:extLst>
              <a:ext uri="{28A0092B-C50C-407E-A947-70E740481C1C}">
                <a14:useLocalDpi xmlns:a14="http://schemas.microsoft.com/office/drawing/2010/main" val="0"/>
              </a:ext>
            </a:extLst>
          </a:blip>
          <a:srcRect t="13221" b="-13221"/>
          <a:stretch/>
        </p:blipFill>
        <p:spPr>
          <a:xfrm>
            <a:off x="0" y="0"/>
            <a:ext cx="9144000" cy="5143500"/>
          </a:xfrm>
          <a:prstGeom prst="rect">
            <a:avLst/>
          </a:prstGeom>
        </p:spPr>
      </p:pic>
      <p:pic>
        <p:nvPicPr>
          <p:cNvPr id="25" name="Imagen 24" descr="Imagen que contiene captura de pantalla&#10;&#10;Descripción generada automáticamente">
            <a:extLst>
              <a:ext uri="{FF2B5EF4-FFF2-40B4-BE49-F238E27FC236}">
                <a16:creationId xmlns:a16="http://schemas.microsoft.com/office/drawing/2014/main" id="{A9DAFFBF-6165-4A87-B1C5-05371E1D2D26}"/>
              </a:ext>
            </a:extLst>
          </p:cNvPr>
          <p:cNvPicPr>
            <a:picLocks noChangeAspect="1"/>
          </p:cNvPicPr>
          <p:nvPr/>
        </p:nvPicPr>
        <p:blipFill rotWithShape="1">
          <a:blip r:embed="rId3">
            <a:extLst>
              <a:ext uri="{28A0092B-C50C-407E-A947-70E740481C1C}">
                <a14:useLocalDpi xmlns:a14="http://schemas.microsoft.com/office/drawing/2010/main" val="0"/>
              </a:ext>
            </a:extLst>
          </a:blip>
          <a:srcRect t="14894" b="-14894"/>
          <a:stretch/>
        </p:blipFill>
        <p:spPr>
          <a:xfrm>
            <a:off x="-10752" y="5934327"/>
            <a:ext cx="9144000" cy="5143500"/>
          </a:xfrm>
          <a:prstGeom prst="rect">
            <a:avLst/>
          </a:prstGeom>
        </p:spPr>
      </p:pic>
      <p:pic>
        <p:nvPicPr>
          <p:cNvPr id="27" name="Imagen 26" descr="Imagen que contiene captura de pantalla&#10;&#10;Descripción generada automáticamente">
            <a:extLst>
              <a:ext uri="{FF2B5EF4-FFF2-40B4-BE49-F238E27FC236}">
                <a16:creationId xmlns:a16="http://schemas.microsoft.com/office/drawing/2014/main" id="{70502D2C-C156-4DF1-A653-FAFF4A566476}"/>
              </a:ext>
            </a:extLst>
          </p:cNvPr>
          <p:cNvPicPr>
            <a:picLocks noChangeAspect="1"/>
          </p:cNvPicPr>
          <p:nvPr/>
        </p:nvPicPr>
        <p:blipFill rotWithShape="1">
          <a:blip r:embed="rId4">
            <a:extLst>
              <a:ext uri="{28A0092B-C50C-407E-A947-70E740481C1C}">
                <a14:useLocalDpi xmlns:a14="http://schemas.microsoft.com/office/drawing/2010/main" val="0"/>
              </a:ext>
            </a:extLst>
          </a:blip>
          <a:srcRect t="13624" b="1726"/>
          <a:stretch/>
        </p:blipFill>
        <p:spPr>
          <a:xfrm>
            <a:off x="9133248" y="0"/>
            <a:ext cx="9144000" cy="4353975"/>
          </a:xfrm>
          <a:prstGeom prst="rect">
            <a:avLst/>
          </a:prstGeom>
        </p:spPr>
      </p:pic>
      <p:pic>
        <p:nvPicPr>
          <p:cNvPr id="29" name="Imagen 28" descr="Imagen que contiene captura de pantalla, interior&#10;&#10;Descripción generada automáticamente">
            <a:extLst>
              <a:ext uri="{FF2B5EF4-FFF2-40B4-BE49-F238E27FC236}">
                <a16:creationId xmlns:a16="http://schemas.microsoft.com/office/drawing/2014/main" id="{EF872FD3-9CD4-4196-B920-C0CBCFB77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0" y="5148858"/>
            <a:ext cx="9144000" cy="5143500"/>
          </a:xfrm>
          <a:prstGeom prst="rect">
            <a:avLst/>
          </a:prstGeom>
        </p:spPr>
      </p:pic>
      <p:pic>
        <p:nvPicPr>
          <p:cNvPr id="23" name="Imagen 22" descr="Imagen que contiene captura de pantalla&#10;&#10;Descripción generada automáticamente">
            <a:extLst>
              <a:ext uri="{FF2B5EF4-FFF2-40B4-BE49-F238E27FC236}">
                <a16:creationId xmlns:a16="http://schemas.microsoft.com/office/drawing/2014/main" id="{19F5E74B-DC34-442D-80D3-37F8ABEED556}"/>
              </a:ext>
            </a:extLst>
          </p:cNvPr>
          <p:cNvPicPr>
            <a:picLocks noChangeAspect="1"/>
          </p:cNvPicPr>
          <p:nvPr/>
        </p:nvPicPr>
        <p:blipFill rotWithShape="1">
          <a:blip r:embed="rId6">
            <a:extLst>
              <a:ext uri="{28A0092B-C50C-407E-A947-70E740481C1C}">
                <a14:useLocalDpi xmlns:a14="http://schemas.microsoft.com/office/drawing/2010/main" val="0"/>
              </a:ext>
            </a:extLst>
          </a:blip>
          <a:srcRect t="12600" b="3401"/>
          <a:stretch/>
        </p:blipFill>
        <p:spPr>
          <a:xfrm>
            <a:off x="0" y="2983260"/>
            <a:ext cx="9144000" cy="4320480"/>
          </a:xfrm>
          <a:prstGeom prst="rect">
            <a:avLst/>
          </a:prstGeom>
        </p:spPr>
      </p:pic>
      <p:pic>
        <p:nvPicPr>
          <p:cNvPr id="19" name="Imagen 18" descr="Imagen que contiene captura de pantalla&#10;&#10;Descripción generada automáticamente">
            <a:extLst>
              <a:ext uri="{FF2B5EF4-FFF2-40B4-BE49-F238E27FC236}">
                <a16:creationId xmlns:a16="http://schemas.microsoft.com/office/drawing/2014/main" id="{9A1B3209-2FF9-419E-8FA7-9B05D72E7B6B}"/>
              </a:ext>
            </a:extLst>
          </p:cNvPr>
          <p:cNvPicPr>
            <a:picLocks noChangeAspect="1"/>
          </p:cNvPicPr>
          <p:nvPr/>
        </p:nvPicPr>
        <p:blipFill rotWithShape="1">
          <a:blip r:embed="rId7">
            <a:extLst>
              <a:ext uri="{28A0092B-C50C-407E-A947-70E740481C1C}">
                <a14:useLocalDpi xmlns:a14="http://schemas.microsoft.com/office/drawing/2010/main" val="0"/>
              </a:ext>
            </a:extLst>
          </a:blip>
          <a:srcRect t="12600" b="3401"/>
          <a:stretch/>
        </p:blipFill>
        <p:spPr>
          <a:xfrm>
            <a:off x="9142698" y="2983260"/>
            <a:ext cx="9144000" cy="4320480"/>
          </a:xfrm>
          <a:prstGeom prst="rect">
            <a:avLst/>
          </a:prstGeom>
        </p:spPr>
      </p:pic>
      <p:sp>
        <p:nvSpPr>
          <p:cNvPr id="32" name="Título 20">
            <a:extLst>
              <a:ext uri="{FF2B5EF4-FFF2-40B4-BE49-F238E27FC236}">
                <a16:creationId xmlns:a16="http://schemas.microsoft.com/office/drawing/2014/main" id="{BAFE4485-6B18-4E72-891B-FCD99295C7A7}"/>
              </a:ext>
            </a:extLst>
          </p:cNvPr>
          <p:cNvSpPr txBox="1">
            <a:spLocks/>
          </p:cNvSpPr>
          <p:nvPr/>
        </p:nvSpPr>
        <p:spPr>
          <a:xfrm>
            <a:off x="5726101" y="3778143"/>
            <a:ext cx="6835802" cy="2730714"/>
          </a:xfrm>
          <a:prstGeom prst="rect">
            <a:avLst/>
          </a:prstGeom>
          <a:solidFill>
            <a:schemeClr val="bg1">
              <a:alpha val="84000"/>
            </a:schemeClr>
          </a:solidFill>
          <a:ln>
            <a:solidFill>
              <a:schemeClr val="bg2"/>
            </a:solidFill>
          </a:ln>
        </p:spPr>
        <p:txBody>
          <a:bodyPr vert="horz" lIns="270000" tIns="108000" rIns="270000" bIns="108000" rtlCol="0" anchor="ctr">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gn="ctr"/>
            <a:r>
              <a:rPr lang="en-US" sz="6000" dirty="0"/>
              <a:t>PLATAFORMA </a:t>
            </a:r>
            <a:r>
              <a:rPr lang="en-US" sz="5400" dirty="0"/>
              <a:t>ADMINISTRATIVA</a:t>
            </a:r>
            <a:endParaRPr lang="en-US" sz="6000" dirty="0"/>
          </a:p>
        </p:txBody>
      </p:sp>
    </p:spTree>
    <p:extLst>
      <p:ext uri="{BB962C8B-B14F-4D97-AF65-F5344CB8AC3E}">
        <p14:creationId xmlns:p14="http://schemas.microsoft.com/office/powerpoint/2010/main" val="299751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Imagen 19" descr="Imagen que contiene captura de pantalla&#10;&#10;Descripción generada automáticamente">
            <a:extLst>
              <a:ext uri="{FF2B5EF4-FFF2-40B4-BE49-F238E27FC236}">
                <a16:creationId xmlns:a16="http://schemas.microsoft.com/office/drawing/2014/main" id="{5584742E-A57D-497D-9814-97C6E0C0B2C2}"/>
              </a:ext>
            </a:extLst>
          </p:cNvPr>
          <p:cNvPicPr>
            <a:picLocks noChangeAspect="1"/>
          </p:cNvPicPr>
          <p:nvPr/>
        </p:nvPicPr>
        <p:blipFill rotWithShape="1">
          <a:blip r:embed="rId2">
            <a:extLst>
              <a:ext uri="{28A0092B-C50C-407E-A947-70E740481C1C}">
                <a14:useLocalDpi xmlns:a14="http://schemas.microsoft.com/office/drawing/2010/main" val="0"/>
              </a:ext>
            </a:extLst>
          </a:blip>
          <a:srcRect t="5946" b="62815"/>
          <a:stretch/>
        </p:blipFill>
        <p:spPr>
          <a:xfrm>
            <a:off x="1869858" y="15"/>
            <a:ext cx="5870448" cy="3427836"/>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8" name="Imagen 17" descr="Imagen que contiene texto&#10;&#10;Descripción generada automáticamente">
            <a:extLst>
              <a:ext uri="{FF2B5EF4-FFF2-40B4-BE49-F238E27FC236}">
                <a16:creationId xmlns:a16="http://schemas.microsoft.com/office/drawing/2014/main" id="{A741E3BF-1D15-4127-B633-5C727B3B74C2}"/>
              </a:ext>
            </a:extLst>
          </p:cNvPr>
          <p:cNvPicPr>
            <a:picLocks noChangeAspect="1"/>
          </p:cNvPicPr>
          <p:nvPr/>
        </p:nvPicPr>
        <p:blipFill rotWithShape="1">
          <a:blip r:embed="rId3">
            <a:extLst>
              <a:ext uri="{28A0092B-C50C-407E-A947-70E740481C1C}">
                <a14:useLocalDpi xmlns:a14="http://schemas.microsoft.com/office/drawing/2010/main" val="0"/>
              </a:ext>
            </a:extLst>
          </a:blip>
          <a:srcRect t="3107" r="-1" b="34397"/>
          <a:stretch/>
        </p:blipFill>
        <p:spPr>
          <a:xfrm>
            <a:off x="-2" y="3432495"/>
            <a:ext cx="5346957" cy="6854502"/>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9" name="Imagen 18" descr="Imagen que contiene captura de pantalla&#10;&#10;Descripción generada automáticamente">
            <a:extLst>
              <a:ext uri="{FF2B5EF4-FFF2-40B4-BE49-F238E27FC236}">
                <a16:creationId xmlns:a16="http://schemas.microsoft.com/office/drawing/2014/main" id="{525F398F-5BF7-4699-9FD6-185C67993663}"/>
              </a:ext>
            </a:extLst>
          </p:cNvPr>
          <p:cNvPicPr>
            <a:picLocks noChangeAspect="1"/>
          </p:cNvPicPr>
          <p:nvPr/>
        </p:nvPicPr>
        <p:blipFill rotWithShape="1">
          <a:blip r:embed="rId4">
            <a:extLst>
              <a:ext uri="{28A0092B-C50C-407E-A947-70E740481C1C}">
                <a14:useLocalDpi xmlns:a14="http://schemas.microsoft.com/office/drawing/2010/main" val="0"/>
              </a:ext>
            </a:extLst>
          </a:blip>
          <a:srcRect t="31154" r="-3" b="20095"/>
          <a:stretch/>
        </p:blipFill>
        <p:spPr>
          <a:xfrm>
            <a:off x="5624552" y="3821352"/>
            <a:ext cx="2386584" cy="2386584"/>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17" name="Imagen 16" descr="Imagen que contiene captura de pantalla&#10;&#10;Descripción generada automáticamente">
            <a:extLst>
              <a:ext uri="{FF2B5EF4-FFF2-40B4-BE49-F238E27FC236}">
                <a16:creationId xmlns:a16="http://schemas.microsoft.com/office/drawing/2014/main" id="{DD925F5D-A22E-4E1E-B374-B85300EE7954}"/>
              </a:ext>
            </a:extLst>
          </p:cNvPr>
          <p:cNvPicPr>
            <a:picLocks noChangeAspect="1"/>
          </p:cNvPicPr>
          <p:nvPr/>
        </p:nvPicPr>
        <p:blipFill rotWithShape="1">
          <a:blip r:embed="rId5">
            <a:extLst>
              <a:ext uri="{28A0092B-C50C-407E-A947-70E740481C1C}">
                <a14:useLocalDpi xmlns:a14="http://schemas.microsoft.com/office/drawing/2010/main" val="0"/>
              </a:ext>
            </a:extLst>
          </a:blip>
          <a:srcRect t="23076" r="-3" b="28173"/>
          <a:stretch/>
        </p:blipFill>
        <p:spPr>
          <a:xfrm>
            <a:off x="8390699" y="702707"/>
            <a:ext cx="4279392" cy="4279392"/>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5" name="Imagen 14" descr="Imagen que contiene texto&#10;&#10;Descripción generada automáticamente">
            <a:extLst>
              <a:ext uri="{FF2B5EF4-FFF2-40B4-BE49-F238E27FC236}">
                <a16:creationId xmlns:a16="http://schemas.microsoft.com/office/drawing/2014/main" id="{98B9ED8C-BAA5-4918-8BFF-AA8A830014DA}"/>
              </a:ext>
            </a:extLst>
          </p:cNvPr>
          <p:cNvPicPr>
            <a:picLocks noChangeAspect="1"/>
          </p:cNvPicPr>
          <p:nvPr/>
        </p:nvPicPr>
        <p:blipFill rotWithShape="1">
          <a:blip r:embed="rId6">
            <a:extLst>
              <a:ext uri="{28A0092B-C50C-407E-A947-70E740481C1C}">
                <a14:useLocalDpi xmlns:a14="http://schemas.microsoft.com/office/drawing/2010/main" val="0"/>
              </a:ext>
            </a:extLst>
          </a:blip>
          <a:srcRect t="6330" r="1" b="43273"/>
          <a:stretch/>
        </p:blipFill>
        <p:spPr>
          <a:xfrm>
            <a:off x="13378142" y="-6495"/>
            <a:ext cx="4909857" cy="5075837"/>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16" name="Imagen 15" descr="Imagen que contiene texto&#10;&#10;Descripción generada automáticamente">
            <a:extLst>
              <a:ext uri="{FF2B5EF4-FFF2-40B4-BE49-F238E27FC236}">
                <a16:creationId xmlns:a16="http://schemas.microsoft.com/office/drawing/2014/main" id="{0D5C8FE1-5505-43AF-846B-F5CA69888792}"/>
              </a:ext>
            </a:extLst>
          </p:cNvPr>
          <p:cNvPicPr>
            <a:picLocks noChangeAspect="1"/>
          </p:cNvPicPr>
          <p:nvPr/>
        </p:nvPicPr>
        <p:blipFill rotWithShape="1">
          <a:blip r:embed="rId7">
            <a:extLst>
              <a:ext uri="{28A0092B-C50C-407E-A947-70E740481C1C}">
                <a14:useLocalDpi xmlns:a14="http://schemas.microsoft.com/office/drawing/2010/main" val="0"/>
              </a:ext>
            </a:extLst>
          </a:blip>
          <a:srcRect t="17565" r="3851" b="36260"/>
          <a:stretch/>
        </p:blipFill>
        <p:spPr>
          <a:xfrm>
            <a:off x="14044858" y="6106983"/>
            <a:ext cx="4243148" cy="4180017"/>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3" name="Título 2">
            <a:extLst>
              <a:ext uri="{FF2B5EF4-FFF2-40B4-BE49-F238E27FC236}">
                <a16:creationId xmlns:a16="http://schemas.microsoft.com/office/drawing/2014/main" id="{3477314D-1E0E-EFD5-5021-080DB99CC4B0}"/>
              </a:ext>
            </a:extLst>
          </p:cNvPr>
          <p:cNvSpPr>
            <a:spLocks noGrp="1"/>
          </p:cNvSpPr>
          <p:nvPr>
            <p:ph type="title"/>
          </p:nvPr>
        </p:nvSpPr>
        <p:spPr/>
        <p:txBody>
          <a:bodyPr/>
          <a:lstStyle/>
          <a:p>
            <a:endParaRPr lang="es-CO" dirty="0"/>
          </a:p>
        </p:txBody>
      </p:sp>
    </p:spTree>
    <p:extLst>
      <p:ext uri="{BB962C8B-B14F-4D97-AF65-F5344CB8AC3E}">
        <p14:creationId xmlns:p14="http://schemas.microsoft.com/office/powerpoint/2010/main" val="2681619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n 10" descr="Imagen que contiene captura de pantalla, monitor&#10;&#10;Descripción generada automáticamente">
            <a:extLst>
              <a:ext uri="{FF2B5EF4-FFF2-40B4-BE49-F238E27FC236}">
                <a16:creationId xmlns:a16="http://schemas.microsoft.com/office/drawing/2014/main" id="{76AC0329-DEDF-4F14-8532-F01281103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 y="2204635"/>
            <a:ext cx="2865393" cy="5877734"/>
          </a:xfrm>
          <a:prstGeom prst="rect">
            <a:avLst/>
          </a:prstGeom>
        </p:spPr>
      </p:pic>
      <p:pic>
        <p:nvPicPr>
          <p:cNvPr id="3" name="Imagen 2">
            <a:extLst>
              <a:ext uri="{FF2B5EF4-FFF2-40B4-BE49-F238E27FC236}">
                <a16:creationId xmlns:a16="http://schemas.microsoft.com/office/drawing/2014/main" id="{DEBFCFC6-09CE-447B-84A8-541E15B5B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486" y="2204633"/>
            <a:ext cx="2865392" cy="5877735"/>
          </a:xfrm>
          <a:prstGeom prst="rect">
            <a:avLst/>
          </a:prstGeom>
        </p:spPr>
      </p:pic>
      <p:pic>
        <p:nvPicPr>
          <p:cNvPr id="7" name="Imagen 6" descr="Imagen que contiene captura de pantalla&#10;&#10;Descripción generada automáticamente">
            <a:extLst>
              <a:ext uri="{FF2B5EF4-FFF2-40B4-BE49-F238E27FC236}">
                <a16:creationId xmlns:a16="http://schemas.microsoft.com/office/drawing/2014/main" id="{4FA4623B-5448-4FD2-A690-548B7675C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4535" y="2204633"/>
            <a:ext cx="2865392" cy="5877735"/>
          </a:xfrm>
          <a:prstGeom prst="rect">
            <a:avLst/>
          </a:prstGeom>
        </p:spPr>
      </p:pic>
      <p:pic>
        <p:nvPicPr>
          <p:cNvPr id="9" name="Imagen 8" descr="Imagen que contiene captura de pantalla&#10;&#10;Descripción generada automáticamente">
            <a:extLst>
              <a:ext uri="{FF2B5EF4-FFF2-40B4-BE49-F238E27FC236}">
                <a16:creationId xmlns:a16="http://schemas.microsoft.com/office/drawing/2014/main" id="{99AE0B0D-B34E-4C9F-A923-F5238BDD0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2511" y="2204633"/>
            <a:ext cx="2865395" cy="5877737"/>
          </a:xfrm>
          <a:prstGeom prst="rect">
            <a:avLst/>
          </a:prstGeom>
        </p:spPr>
      </p:pic>
      <p:pic>
        <p:nvPicPr>
          <p:cNvPr id="5" name="Imagen 4" descr="Imagen que contiene captura de pantalla&#10;&#10;Descripción generada automáticamente">
            <a:extLst>
              <a:ext uri="{FF2B5EF4-FFF2-40B4-BE49-F238E27FC236}">
                <a16:creationId xmlns:a16="http://schemas.microsoft.com/office/drawing/2014/main" id="{80F9925F-8840-4CC2-B599-2DE834642A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6458" y="2182989"/>
            <a:ext cx="2886495" cy="5921022"/>
          </a:xfrm>
          <a:prstGeom prst="rect">
            <a:avLst/>
          </a:prstGeom>
        </p:spPr>
      </p:pic>
      <p:pic>
        <p:nvPicPr>
          <p:cNvPr id="13" name="Imagen 12" descr="Imagen que contiene captura de pantalla&#10;&#10;Descripción generada automáticamente">
            <a:extLst>
              <a:ext uri="{FF2B5EF4-FFF2-40B4-BE49-F238E27FC236}">
                <a16:creationId xmlns:a16="http://schemas.microsoft.com/office/drawing/2014/main" id="{C67A2FFA-6E5B-4F5A-8FD8-BBC137D0C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1505" y="2182991"/>
            <a:ext cx="2886495" cy="5921021"/>
          </a:xfrm>
          <a:prstGeom prst="rect">
            <a:avLst/>
          </a:prstGeom>
        </p:spPr>
      </p:pic>
    </p:spTree>
    <p:extLst>
      <p:ext uri="{BB962C8B-B14F-4D97-AF65-F5344CB8AC3E}">
        <p14:creationId xmlns:p14="http://schemas.microsoft.com/office/powerpoint/2010/main" val="2416508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9" descr="preencoded.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364" name="Google Shape;364;p19" descr="preencoded.png"/>
          <p:cNvPicPr preferRelativeResize="0"/>
          <p:nvPr/>
        </p:nvPicPr>
        <p:blipFill rotWithShape="1">
          <a:blip r:embed="rId4">
            <a:alphaModFix/>
          </a:blip>
          <a:srcRect/>
          <a:stretch/>
        </p:blipFill>
        <p:spPr>
          <a:xfrm>
            <a:off x="352425" y="2752725"/>
            <a:ext cx="9888066" cy="6000751"/>
          </a:xfrm>
          <a:prstGeom prst="rect">
            <a:avLst/>
          </a:prstGeom>
          <a:noFill/>
          <a:ln>
            <a:noFill/>
          </a:ln>
        </p:spPr>
      </p:pic>
      <p:pic>
        <p:nvPicPr>
          <p:cNvPr id="365" name="Google Shape;365;p19" descr="preencoded.png"/>
          <p:cNvPicPr preferRelativeResize="0"/>
          <p:nvPr/>
        </p:nvPicPr>
        <p:blipFill rotWithShape="1">
          <a:blip r:embed="rId5">
            <a:alphaModFix/>
          </a:blip>
          <a:srcRect/>
          <a:stretch/>
        </p:blipFill>
        <p:spPr>
          <a:xfrm>
            <a:off x="1533525" y="7724775"/>
            <a:ext cx="1524000" cy="1524000"/>
          </a:xfrm>
          <a:prstGeom prst="rect">
            <a:avLst/>
          </a:prstGeom>
          <a:noFill/>
          <a:ln>
            <a:noFill/>
          </a:ln>
        </p:spPr>
      </p:pic>
      <p:pic>
        <p:nvPicPr>
          <p:cNvPr id="366" name="Google Shape;366;p19" descr="preencoded.png"/>
          <p:cNvPicPr preferRelativeResize="0"/>
          <p:nvPr/>
        </p:nvPicPr>
        <p:blipFill rotWithShape="1">
          <a:blip r:embed="rId6">
            <a:alphaModFix/>
          </a:blip>
          <a:srcRect/>
          <a:stretch/>
        </p:blipFill>
        <p:spPr>
          <a:xfrm>
            <a:off x="1190625" y="923925"/>
            <a:ext cx="5619713" cy="1609333"/>
          </a:xfrm>
          <a:prstGeom prst="rect">
            <a:avLst/>
          </a:prstGeom>
          <a:noFill/>
          <a:ln>
            <a:noFill/>
          </a:ln>
        </p:spPr>
      </p:pic>
      <p:pic>
        <p:nvPicPr>
          <p:cNvPr id="367" name="Google Shape;367;p19" descr="preencoded.png"/>
          <p:cNvPicPr preferRelativeResize="0"/>
          <p:nvPr/>
        </p:nvPicPr>
        <p:blipFill rotWithShape="1">
          <a:blip r:embed="rId7">
            <a:alphaModFix/>
          </a:blip>
          <a:srcRect/>
          <a:stretch/>
        </p:blipFill>
        <p:spPr>
          <a:xfrm>
            <a:off x="9305925" y="2276475"/>
            <a:ext cx="733425" cy="952500"/>
          </a:xfrm>
          <a:prstGeom prst="rect">
            <a:avLst/>
          </a:prstGeom>
          <a:noFill/>
          <a:ln>
            <a:noFill/>
          </a:ln>
        </p:spPr>
      </p:pic>
      <p:pic>
        <p:nvPicPr>
          <p:cNvPr id="368" name="Google Shape;368;p19" descr="preencoded.png"/>
          <p:cNvPicPr preferRelativeResize="0"/>
          <p:nvPr/>
        </p:nvPicPr>
        <p:blipFill rotWithShape="1">
          <a:blip r:embed="rId8">
            <a:alphaModFix/>
          </a:blip>
          <a:srcRect/>
          <a:stretch/>
        </p:blipFill>
        <p:spPr>
          <a:xfrm>
            <a:off x="14468475" y="2466975"/>
            <a:ext cx="735285" cy="697521"/>
          </a:xfrm>
          <a:prstGeom prst="rect">
            <a:avLst/>
          </a:prstGeom>
          <a:noFill/>
          <a:ln>
            <a:noFill/>
          </a:ln>
        </p:spPr>
      </p:pic>
      <p:sp>
        <p:nvSpPr>
          <p:cNvPr id="369" name="Google Shape;369;p19"/>
          <p:cNvSpPr/>
          <p:nvPr/>
        </p:nvSpPr>
        <p:spPr>
          <a:xfrm>
            <a:off x="1476375" y="4181475"/>
            <a:ext cx="4838700" cy="790575"/>
          </a:xfrm>
          <a:prstGeom prst="rect">
            <a:avLst/>
          </a:prstGeom>
          <a:noFill/>
          <a:ln>
            <a:noFill/>
          </a:ln>
        </p:spPr>
        <p:txBody>
          <a:bodyPr spcFirstLastPara="1" wrap="square" lIns="0" tIns="0" rIns="0" bIns="0" anchor="ctr" anchorCtr="0">
            <a:noAutofit/>
          </a:bodyPr>
          <a:lstStyle/>
          <a:p>
            <a:pPr marL="0" marR="0" lvl="0" indent="0" algn="l" rtl="0">
              <a:lnSpc>
                <a:spcPct val="117499"/>
              </a:lnSpc>
              <a:spcBef>
                <a:spcPts val="0"/>
              </a:spcBef>
              <a:spcAft>
                <a:spcPts val="0"/>
              </a:spcAft>
              <a:buClr>
                <a:srgbClr val="FFFFFF"/>
              </a:buClr>
              <a:buSzPts val="6000"/>
              <a:buFont typeface="Arial"/>
              <a:buNone/>
            </a:pPr>
            <a:r>
              <a:rPr lang="en-US" sz="6000" b="1">
                <a:solidFill>
                  <a:srgbClr val="FFFFFF"/>
                </a:solidFill>
                <a:latin typeface="Arial"/>
                <a:ea typeface="Arial"/>
                <a:cs typeface="Arial"/>
                <a:sym typeface="Arial"/>
              </a:rPr>
              <a:t>DISEÑAMOS</a:t>
            </a:r>
            <a:endParaRPr sz="6000">
              <a:solidFill>
                <a:schemeClr val="dk1"/>
              </a:solidFill>
              <a:latin typeface="Calibri"/>
              <a:ea typeface="Calibri"/>
              <a:cs typeface="Calibri"/>
              <a:sym typeface="Calibri"/>
            </a:endParaRPr>
          </a:p>
        </p:txBody>
      </p:sp>
      <p:sp>
        <p:nvSpPr>
          <p:cNvPr id="370" name="Google Shape;370;p19"/>
          <p:cNvSpPr/>
          <p:nvPr/>
        </p:nvSpPr>
        <p:spPr>
          <a:xfrm>
            <a:off x="1866900" y="4962525"/>
            <a:ext cx="5314950" cy="1428750"/>
          </a:xfrm>
          <a:prstGeom prst="rect">
            <a:avLst/>
          </a:prstGeom>
          <a:noFill/>
          <a:ln>
            <a:noFill/>
          </a:ln>
        </p:spPr>
        <p:txBody>
          <a:bodyPr spcFirstLastPara="1" wrap="square" lIns="0" tIns="0" rIns="0" bIns="0" anchor="t" anchorCtr="0">
            <a:noAutofit/>
          </a:bodyPr>
          <a:lstStyle/>
          <a:p>
            <a:pPr marL="0" marR="0" lvl="0" indent="0" algn="l" rtl="0">
              <a:lnSpc>
                <a:spcPct val="116666"/>
              </a:lnSpc>
              <a:spcBef>
                <a:spcPts val="0"/>
              </a:spcBef>
              <a:spcAft>
                <a:spcPts val="0"/>
              </a:spcAft>
              <a:buClr>
                <a:srgbClr val="FFFFFF"/>
              </a:buClr>
              <a:buSzPts val="4500"/>
              <a:buFont typeface="Arial"/>
              <a:buNone/>
            </a:pPr>
            <a:r>
              <a:rPr lang="en-US" sz="4500">
                <a:solidFill>
                  <a:srgbClr val="FFFFFF"/>
                </a:solidFill>
                <a:latin typeface="Arial"/>
                <a:ea typeface="Arial"/>
                <a:cs typeface="Arial"/>
                <a:sym typeface="Arial"/>
              </a:rPr>
              <a:t>EL FUTURO DIGITAL</a:t>
            </a:r>
            <a:endParaRPr sz="4500">
              <a:solidFill>
                <a:schemeClr val="dk1"/>
              </a:solidFill>
              <a:latin typeface="Calibri"/>
              <a:ea typeface="Calibri"/>
              <a:cs typeface="Calibri"/>
              <a:sym typeface="Calibri"/>
            </a:endParaRPr>
          </a:p>
        </p:txBody>
      </p:sp>
      <p:sp>
        <p:nvSpPr>
          <p:cNvPr id="371" name="Google Shape;371;p19"/>
          <p:cNvSpPr/>
          <p:nvPr/>
        </p:nvSpPr>
        <p:spPr>
          <a:xfrm>
            <a:off x="1466850" y="9382125"/>
            <a:ext cx="1619250" cy="247650"/>
          </a:xfrm>
          <a:prstGeom prst="rect">
            <a:avLst/>
          </a:prstGeom>
          <a:noFill/>
          <a:ln>
            <a:noFill/>
          </a:ln>
        </p:spPr>
        <p:txBody>
          <a:bodyPr spcFirstLastPara="1" wrap="square" lIns="0" tIns="0" rIns="0" bIns="0" anchor="t" anchorCtr="0">
            <a:noAutofit/>
          </a:bodyPr>
          <a:lstStyle/>
          <a:p>
            <a:pPr marL="0" marR="0" lvl="0" indent="0" algn="ctr" rtl="0">
              <a:lnSpc>
                <a:spcPct val="115789"/>
              </a:lnSpc>
              <a:spcBef>
                <a:spcPts val="0"/>
              </a:spcBef>
              <a:spcAft>
                <a:spcPts val="0"/>
              </a:spcAft>
              <a:buClr>
                <a:srgbClr val="FFFFFF"/>
              </a:buClr>
              <a:buSzPts val="1425"/>
              <a:buFont typeface="Arial"/>
              <a:buNone/>
            </a:pPr>
            <a:r>
              <a:rPr lang="en-US" sz="1425">
                <a:solidFill>
                  <a:srgbClr val="FFFFFF"/>
                </a:solidFill>
                <a:latin typeface="Arial"/>
                <a:ea typeface="Arial"/>
                <a:cs typeface="Arial"/>
                <a:sym typeface="Arial"/>
              </a:rPr>
              <a:t>www.ita-sa.com</a:t>
            </a:r>
            <a:endParaRPr sz="1425">
              <a:solidFill>
                <a:schemeClr val="dk1"/>
              </a:solidFill>
              <a:latin typeface="Calibri"/>
              <a:ea typeface="Calibri"/>
              <a:cs typeface="Calibri"/>
              <a:sym typeface="Calibri"/>
            </a:endParaRPr>
          </a:p>
        </p:txBody>
      </p:sp>
      <p:sp>
        <p:nvSpPr>
          <p:cNvPr id="372" name="Google Shape;372;p19"/>
          <p:cNvSpPr/>
          <p:nvPr/>
        </p:nvSpPr>
        <p:spPr>
          <a:xfrm>
            <a:off x="9286875" y="3495675"/>
            <a:ext cx="5019675" cy="522922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a:solidFill>
                  <a:srgbClr val="FFFFFF"/>
                </a:solidFill>
                <a:latin typeface="Arial"/>
                <a:ea typeface="Arial"/>
                <a:cs typeface="Arial"/>
                <a:sym typeface="Arial"/>
              </a:rPr>
              <a:t>COLOMBIA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Bogotá, Calle 93 N° 12 - 14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Oficina 703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Barranquilla, Carrera 38 # 74 - 61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oficina 216 </a:t>
            </a:r>
            <a:br>
              <a:rPr lang="en-US" sz="1950">
                <a:solidFill>
                  <a:srgbClr val="FFFFFF"/>
                </a:solidFill>
                <a:latin typeface="Arial"/>
                <a:ea typeface="Arial"/>
                <a:cs typeface="Arial"/>
                <a:sym typeface="Arial"/>
              </a:rPr>
            </a:b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MÉXICO</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México D.F, Paseo de la Reforma 342, Torre New York Life,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piso 26, Col. Juárez.</a:t>
            </a:r>
            <a:br>
              <a:rPr lang="en-US" sz="1950">
                <a:solidFill>
                  <a:srgbClr val="FFFFFF"/>
                </a:solidFill>
                <a:latin typeface="Arial"/>
                <a:ea typeface="Arial"/>
                <a:cs typeface="Arial"/>
                <a:sym typeface="Arial"/>
              </a:rPr>
            </a:b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PANAMÁ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Panamá, Torre de las Américas,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Oficina 903, Torre A</a:t>
            </a:r>
            <a:endParaRPr sz="1950">
              <a:solidFill>
                <a:schemeClr val="dk1"/>
              </a:solidFill>
              <a:latin typeface="Calibri"/>
              <a:ea typeface="Calibri"/>
              <a:cs typeface="Calibri"/>
              <a:sym typeface="Calibri"/>
            </a:endParaRPr>
          </a:p>
        </p:txBody>
      </p:sp>
      <p:sp>
        <p:nvSpPr>
          <p:cNvPr id="373" name="Google Shape;373;p19"/>
          <p:cNvSpPr/>
          <p:nvPr/>
        </p:nvSpPr>
        <p:spPr>
          <a:xfrm>
            <a:off x="14449425" y="6819900"/>
            <a:ext cx="1847850" cy="105727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a:solidFill>
                  <a:srgbClr val="FFFFFF"/>
                </a:solidFill>
                <a:latin typeface="Arial"/>
                <a:ea typeface="Arial"/>
                <a:cs typeface="Arial"/>
                <a:sym typeface="Arial"/>
              </a:rPr>
              <a:t>PANAMÁ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+ 507 201 55 71</a:t>
            </a:r>
            <a:endParaRPr sz="1950">
              <a:solidFill>
                <a:schemeClr val="dk1"/>
              </a:solidFill>
              <a:latin typeface="Calibri"/>
              <a:ea typeface="Calibri"/>
              <a:cs typeface="Calibri"/>
              <a:sym typeface="Calibri"/>
            </a:endParaRPr>
          </a:p>
        </p:txBody>
      </p:sp>
      <p:sp>
        <p:nvSpPr>
          <p:cNvPr id="374" name="Google Shape;374;p19"/>
          <p:cNvSpPr/>
          <p:nvPr/>
        </p:nvSpPr>
        <p:spPr>
          <a:xfrm>
            <a:off x="14449425" y="5314950"/>
            <a:ext cx="1847850" cy="105727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a:solidFill>
                  <a:srgbClr val="FFFFFF"/>
                </a:solidFill>
                <a:latin typeface="Arial"/>
                <a:ea typeface="Arial"/>
                <a:cs typeface="Arial"/>
                <a:sym typeface="Arial"/>
              </a:rPr>
              <a:t>MÉXICO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+52 559 171 1</a:t>
            </a:r>
            <a:endParaRPr sz="1950">
              <a:solidFill>
                <a:schemeClr val="dk1"/>
              </a:solidFill>
              <a:latin typeface="Calibri"/>
              <a:ea typeface="Calibri"/>
              <a:cs typeface="Calibri"/>
              <a:sym typeface="Calibri"/>
            </a:endParaRPr>
          </a:p>
        </p:txBody>
      </p:sp>
      <p:sp>
        <p:nvSpPr>
          <p:cNvPr id="375" name="Google Shape;375;p19"/>
          <p:cNvSpPr/>
          <p:nvPr/>
        </p:nvSpPr>
        <p:spPr>
          <a:xfrm>
            <a:off x="14449425" y="3495675"/>
            <a:ext cx="2838450" cy="1009650"/>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a:solidFill>
                  <a:srgbClr val="FFFFFF"/>
                </a:solidFill>
                <a:latin typeface="Arial"/>
                <a:ea typeface="Arial"/>
                <a:cs typeface="Arial"/>
                <a:sym typeface="Arial"/>
              </a:rPr>
              <a:t>COLOMBIA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+57 601 300 41 40 </a:t>
            </a:r>
            <a:br>
              <a:rPr lang="en-US" sz="1950">
                <a:solidFill>
                  <a:srgbClr val="FFFFFF"/>
                </a:solidFill>
                <a:latin typeface="Arial"/>
                <a:ea typeface="Arial"/>
                <a:cs typeface="Arial"/>
                <a:sym typeface="Arial"/>
              </a:rPr>
            </a:br>
            <a:r>
              <a:rPr lang="en-US" sz="1950">
                <a:solidFill>
                  <a:srgbClr val="FFFFFF"/>
                </a:solidFill>
                <a:latin typeface="Arial"/>
                <a:ea typeface="Arial"/>
                <a:cs typeface="Arial"/>
                <a:sym typeface="Arial"/>
              </a:rPr>
              <a:t>+57 601 300 00 74</a:t>
            </a:r>
            <a:endParaRPr sz="1950">
              <a:solidFill>
                <a:schemeClr val="dk1"/>
              </a:solidFill>
              <a:latin typeface="Calibri"/>
              <a:ea typeface="Calibri"/>
              <a:cs typeface="Calibri"/>
              <a:sym typeface="Calibri"/>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0" descr="preencoded.png">
            <a:extLst>
              <a:ext uri="{FF2B5EF4-FFF2-40B4-BE49-F238E27FC236}">
                <a16:creationId xmlns:a16="http://schemas.microsoft.com/office/drawing/2014/main" id="{9616A6C4-C380-8815-B70E-E65AE2CBA11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40932" y="4953000"/>
            <a:ext cx="3824354" cy="5334000"/>
          </a:xfrm>
          <a:prstGeom prst="rect">
            <a:avLst/>
          </a:prstGeom>
        </p:spPr>
      </p:pic>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09158" y="4953000"/>
            <a:ext cx="3824354" cy="5334000"/>
          </a:xfrm>
          <a:prstGeom prst="rect">
            <a:avLst/>
          </a:prstGeom>
        </p:spPr>
      </p:pic>
      <p:pic>
        <p:nvPicPr>
          <p:cNvPr id="4" name="Image 2" descr="preencoded.png"/>
          <p:cNvPicPr>
            <a:picLocks noChangeAspect="1"/>
          </p:cNvPicPr>
          <p:nvPr/>
        </p:nvPicPr>
        <p:blipFill>
          <a:blip r:embed="rId5"/>
          <a:srcRect/>
          <a:stretch/>
        </p:blipFill>
        <p:spPr>
          <a:xfrm>
            <a:off x="4152900" y="0"/>
            <a:ext cx="14135100" cy="5048250"/>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0"/>
            <a:ext cx="9705975" cy="5048250"/>
          </a:xfrm>
          <a:prstGeom prst="rect">
            <a:avLst/>
          </a:prstGeom>
        </p:spPr>
      </p:pic>
      <p:pic>
        <p:nvPicPr>
          <p:cNvPr id="6" name="Image 4"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90680" y="7963490"/>
            <a:ext cx="1105300" cy="1104900"/>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335090" y="5444410"/>
            <a:ext cx="1124322" cy="1123951"/>
          </a:xfrm>
          <a:prstGeom prst="rect">
            <a:avLst/>
          </a:prstGeom>
        </p:spPr>
      </p:pic>
      <p:pic>
        <p:nvPicPr>
          <p:cNvPr id="8" name="Image 6"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803543" y="7896225"/>
            <a:ext cx="962337" cy="942975"/>
          </a:xfrm>
          <a:prstGeom prst="rect">
            <a:avLst/>
          </a:prstGeom>
        </p:spPr>
      </p:pic>
      <p:pic>
        <p:nvPicPr>
          <p:cNvPr id="9" name="Image 7"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1350" y="5515565"/>
            <a:ext cx="1036969" cy="1038225"/>
          </a:xfrm>
          <a:prstGeom prst="rect">
            <a:avLst/>
          </a:prstGeom>
        </p:spPr>
      </p:pic>
      <p:pic>
        <p:nvPicPr>
          <p:cNvPr id="10" name="Image 8"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4698768" y="5657850"/>
            <a:ext cx="1188397" cy="847725"/>
          </a:xfrm>
          <a:prstGeom prst="rect">
            <a:avLst/>
          </a:prstGeom>
        </p:spPr>
      </p:pic>
      <p:pic>
        <p:nvPicPr>
          <p:cNvPr id="11" name="Image 9"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2219641" y="8058740"/>
            <a:ext cx="708240" cy="942975"/>
          </a:xfrm>
          <a:prstGeom prst="rect">
            <a:avLst/>
          </a:prstGeom>
        </p:spPr>
      </p:pic>
      <p:pic>
        <p:nvPicPr>
          <p:cNvPr id="12" name="Image 10"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2019616" y="5515565"/>
            <a:ext cx="1106300" cy="933450"/>
          </a:xfrm>
          <a:prstGeom prst="rect">
            <a:avLst/>
          </a:prstGeom>
        </p:spPr>
      </p:pic>
      <p:pic>
        <p:nvPicPr>
          <p:cNvPr id="13" name="Image 11" descr="preencoded.png"/>
          <p:cNvPicPr>
            <a:picLocks noChangeAspect="1"/>
          </p:cNvPicPr>
          <p:nvPr/>
        </p:nvPicPr>
        <p:blipFill>
          <a:blip r:embed="rId22"/>
          <a:srcRect/>
          <a:stretch/>
        </p:blipFill>
        <p:spPr>
          <a:xfrm>
            <a:off x="895350" y="487975"/>
            <a:ext cx="3076575" cy="1167540"/>
          </a:xfrm>
          <a:prstGeom prst="rect">
            <a:avLst/>
          </a:prstGeom>
        </p:spPr>
      </p:pic>
      <p:pic>
        <p:nvPicPr>
          <p:cNvPr id="14" name="Image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392240" y="7882810"/>
            <a:ext cx="1061061" cy="1009650"/>
          </a:xfrm>
          <a:prstGeom prst="rect">
            <a:avLst/>
          </a:prstGeom>
        </p:spPr>
      </p:pic>
      <p:sp>
        <p:nvSpPr>
          <p:cNvPr id="15" name="Text 0"/>
          <p:cNvSpPr/>
          <p:nvPr/>
        </p:nvSpPr>
        <p:spPr>
          <a:xfrm>
            <a:off x="1095375" y="1962150"/>
            <a:ext cx="4048125" cy="742950"/>
          </a:xfrm>
          <a:prstGeom prst="rect">
            <a:avLst/>
          </a:prstGeom>
          <a:noFill/>
          <a:ln/>
        </p:spPr>
        <p:txBody>
          <a:bodyPr wrap="square" lIns="0" tIns="0" rIns="0" bIns="0" rtlCol="0" anchor="t"/>
          <a:lstStyle/>
          <a:p>
            <a:pPr marL="0" indent="0" algn="l">
              <a:lnSpc>
                <a:spcPts val="4425"/>
              </a:lnSpc>
              <a:buNone/>
            </a:pPr>
            <a:r>
              <a:rPr lang="en-US" sz="3750" dirty="0">
                <a:solidFill>
                  <a:srgbClr val="FFFFFF"/>
                </a:solidFill>
                <a:latin typeface="Mont Light" pitchFamily="34" charset="0"/>
                <a:ea typeface="Mont Light" pitchFamily="34" charset="-122"/>
                <a:cs typeface="Mont Light" pitchFamily="34" charset="-120"/>
              </a:rPr>
              <a:t>NUESTRAS</a:t>
            </a:r>
            <a:endParaRPr lang="en-US" sz="3750" dirty="0"/>
          </a:p>
        </p:txBody>
      </p:sp>
      <p:sp>
        <p:nvSpPr>
          <p:cNvPr id="16" name="Text 1"/>
          <p:cNvSpPr/>
          <p:nvPr/>
        </p:nvSpPr>
        <p:spPr>
          <a:xfrm>
            <a:off x="1095375" y="2428875"/>
            <a:ext cx="5800725" cy="847725"/>
          </a:xfrm>
          <a:prstGeom prst="rect">
            <a:avLst/>
          </a:prstGeom>
          <a:noFill/>
          <a:ln/>
        </p:spPr>
        <p:txBody>
          <a:bodyPr wrap="square" lIns="0" tIns="0" rIns="0" bIns="0" rtlCol="0" anchor="t"/>
          <a:lstStyle/>
          <a:p>
            <a:pPr marL="0" indent="0" algn="l">
              <a:lnSpc>
                <a:spcPts val="6150"/>
              </a:lnSpc>
              <a:buNone/>
            </a:pPr>
            <a:r>
              <a:rPr lang="en-US" sz="5250" b="1" kern="0" spc="-225" dirty="0">
                <a:solidFill>
                  <a:srgbClr val="FFFFFF"/>
                </a:solidFill>
                <a:latin typeface="Mont Bold" pitchFamily="34" charset="0"/>
                <a:ea typeface="Mont Bold" pitchFamily="34" charset="-122"/>
                <a:cs typeface="Mont Bold" pitchFamily="34" charset="-120"/>
              </a:rPr>
              <a:t>SOLUCIONES</a:t>
            </a:r>
            <a:endParaRPr lang="en-US" sz="5250" dirty="0"/>
          </a:p>
        </p:txBody>
      </p:sp>
      <p:sp>
        <p:nvSpPr>
          <p:cNvPr id="17" name="Text 2"/>
          <p:cNvSpPr/>
          <p:nvPr/>
        </p:nvSpPr>
        <p:spPr>
          <a:xfrm>
            <a:off x="1095375" y="3257550"/>
            <a:ext cx="7829550" cy="1419225"/>
          </a:xfrm>
          <a:prstGeom prst="rect">
            <a:avLst/>
          </a:prstGeom>
          <a:noFill/>
          <a:ln/>
        </p:spPr>
        <p:txBody>
          <a:bodyPr wrap="square" lIns="0" tIns="0" rIns="0" bIns="0" rtlCol="0" anchor="t"/>
          <a:lstStyle/>
          <a:p>
            <a:pPr marL="0" indent="0" algn="l">
              <a:lnSpc>
                <a:spcPts val="1800"/>
              </a:lnSpc>
              <a:buNone/>
            </a:pPr>
            <a:r>
              <a:rPr lang="en-US" sz="1425" kern="0" spc="-75" dirty="0">
                <a:solidFill>
                  <a:srgbClr val="FFFFFF"/>
                </a:solidFill>
                <a:latin typeface="Mont Light" pitchFamily="34" charset="0"/>
                <a:ea typeface="Mont Light" pitchFamily="34" charset="-122"/>
                <a:cs typeface="Mont Light" pitchFamily="34" charset="-120"/>
              </a:rPr>
              <a:t>En pleno desarrollo de la era digital, ofrecemos soluciones integrales en ingeniería TIC a todo nivel que interconectan a las organizaciones con un mundo globalizado, las conectan a la cadena de abastecimiento y servicio, y mejoran sus estándares de calidad, sostenibilidad, seguridad cuidado del medio ambiente.</a:t>
            </a:r>
            <a:endParaRPr lang="en-US" sz="1425" dirty="0"/>
          </a:p>
        </p:txBody>
      </p:sp>
      <p:sp>
        <p:nvSpPr>
          <p:cNvPr id="18" name="Text 3"/>
          <p:cNvSpPr/>
          <p:nvPr/>
        </p:nvSpPr>
        <p:spPr>
          <a:xfrm>
            <a:off x="700155" y="6782927"/>
            <a:ext cx="2000250" cy="914400"/>
          </a:xfrm>
          <a:prstGeom prst="rect">
            <a:avLst/>
          </a:prstGeom>
          <a:noFill/>
          <a:ln/>
        </p:spPr>
        <p:txBody>
          <a:bodyPr wrap="square" lIns="0" tIns="0" rIns="0" bIns="0" rtlCol="0" anchor="t"/>
          <a:lstStyle/>
          <a:p>
            <a:pPr marL="0" indent="0" algn="ctr">
              <a:lnSpc>
                <a:spcPts val="1725"/>
              </a:lnSpc>
              <a:buNone/>
            </a:pPr>
            <a:r>
              <a:rPr lang="en-US" sz="2000" spc="-75" dirty="0" err="1">
                <a:solidFill>
                  <a:srgbClr val="0A0C53"/>
                </a:solidFill>
                <a:latin typeface="Mont Book" pitchFamily="34" charset="0"/>
                <a:ea typeface="Mont Book" pitchFamily="34" charset="-122"/>
                <a:cs typeface="Mont Book" pitchFamily="34" charset="-120"/>
              </a:rPr>
              <a:t>A</a:t>
            </a:r>
            <a:r>
              <a:rPr lang="en-US" sz="2000" kern="0" spc="-75" dirty="0" err="1">
                <a:solidFill>
                  <a:srgbClr val="0A0C53"/>
                </a:solidFill>
                <a:latin typeface="Mont Book" pitchFamily="34" charset="0"/>
                <a:ea typeface="Mont Book" pitchFamily="34" charset="-122"/>
                <a:cs typeface="Mont Book" pitchFamily="34" charset="-120"/>
              </a:rPr>
              <a:t>seguramiento</a:t>
            </a:r>
            <a:r>
              <a:rPr lang="en-US" sz="2000" kern="0" spc="-75" dirty="0">
                <a:solidFill>
                  <a:srgbClr val="0A0C53"/>
                </a:solidFill>
                <a:latin typeface="Mont Book" pitchFamily="34" charset="0"/>
                <a:ea typeface="Mont Book" pitchFamily="34" charset="-122"/>
                <a:cs typeface="Mont Book" pitchFamily="34" charset="-120"/>
              </a:rPr>
              <a:t>
del ingreso</a:t>
            </a:r>
            <a:endParaRPr lang="en-US" sz="2000" dirty="0"/>
          </a:p>
        </p:txBody>
      </p:sp>
      <p:sp>
        <p:nvSpPr>
          <p:cNvPr id="19" name="Text 4"/>
          <p:cNvSpPr/>
          <p:nvPr/>
        </p:nvSpPr>
        <p:spPr>
          <a:xfrm>
            <a:off x="643005" y="9268952"/>
            <a:ext cx="2000250" cy="449017"/>
          </a:xfrm>
          <a:prstGeom prst="rect">
            <a:avLst/>
          </a:prstGeom>
          <a:noFill/>
          <a:ln/>
        </p:spPr>
        <p:txBody>
          <a:bodyPr wrap="square" lIns="0" tIns="0" rIns="0" bIns="0" rtlCol="0" anchor="t"/>
          <a:lstStyle/>
          <a:p>
            <a:pPr marL="0" indent="0" algn="ctr">
              <a:lnSpc>
                <a:spcPts val="1725"/>
              </a:lnSpc>
              <a:buNone/>
            </a:pPr>
            <a:r>
              <a:rPr lang="en-US" sz="2000" kern="0" spc="-75" dirty="0" err="1">
                <a:solidFill>
                  <a:srgbClr val="0A0C53"/>
                </a:solidFill>
                <a:latin typeface="Mont Book" pitchFamily="34" charset="0"/>
                <a:ea typeface="Mont Book" pitchFamily="34" charset="-122"/>
                <a:cs typeface="Mont Book" pitchFamily="34" charset="-120"/>
              </a:rPr>
              <a:t>Tecnologia</a:t>
            </a:r>
            <a:endParaRPr lang="en-US" sz="2000" dirty="0"/>
          </a:p>
        </p:txBody>
      </p:sp>
      <p:sp>
        <p:nvSpPr>
          <p:cNvPr id="20" name="Text 5"/>
          <p:cNvSpPr/>
          <p:nvPr/>
        </p:nvSpPr>
        <p:spPr>
          <a:xfrm>
            <a:off x="4289193" y="6772812"/>
            <a:ext cx="2000250" cy="914400"/>
          </a:xfrm>
          <a:prstGeom prst="rect">
            <a:avLst/>
          </a:prstGeom>
          <a:noFill/>
          <a:ln/>
        </p:spPr>
        <p:txBody>
          <a:bodyPr wrap="square" lIns="0" tIns="0" rIns="0" bIns="0" rtlCol="0" anchor="t"/>
          <a:lstStyle/>
          <a:p>
            <a:pPr marL="0" indent="0" algn="ctr">
              <a:lnSpc>
                <a:spcPts val="1725"/>
              </a:lnSpc>
              <a:buNone/>
            </a:pPr>
            <a:r>
              <a:rPr lang="en-US" sz="2000" kern="0" spc="-75" dirty="0" err="1">
                <a:solidFill>
                  <a:srgbClr val="0A0C53"/>
                </a:solidFill>
                <a:latin typeface="Mont Book" pitchFamily="34" charset="0"/>
                <a:ea typeface="Mont Book" pitchFamily="34" charset="-122"/>
                <a:cs typeface="Mont Book" pitchFamily="34" charset="-120"/>
              </a:rPr>
              <a:t>Transporte</a:t>
            </a:r>
            <a:r>
              <a:rPr lang="en-US" sz="2000" kern="0" spc="-75" dirty="0">
                <a:solidFill>
                  <a:srgbClr val="0A0C53"/>
                </a:solidFill>
                <a:latin typeface="Mont Book" pitchFamily="34" charset="0"/>
                <a:ea typeface="Mont Book" pitchFamily="34" charset="-122"/>
                <a:cs typeface="Mont Book" pitchFamily="34" charset="-120"/>
              </a:rPr>
              <a:t> 4.0</a:t>
            </a:r>
            <a:endParaRPr lang="en-US" sz="2000" dirty="0"/>
          </a:p>
        </p:txBody>
      </p:sp>
      <p:sp>
        <p:nvSpPr>
          <p:cNvPr id="21" name="Text 6"/>
          <p:cNvSpPr/>
          <p:nvPr/>
        </p:nvSpPr>
        <p:spPr>
          <a:xfrm>
            <a:off x="4289193" y="9106437"/>
            <a:ext cx="2000250" cy="914400"/>
          </a:xfrm>
          <a:prstGeom prst="rect">
            <a:avLst/>
          </a:prstGeom>
          <a:noFill/>
          <a:ln/>
        </p:spPr>
        <p:txBody>
          <a:bodyPr wrap="square" lIns="0" tIns="0" rIns="0" bIns="0" rtlCol="0" anchor="t"/>
          <a:lstStyle/>
          <a:p>
            <a:pPr marL="0" indent="0" algn="ctr">
              <a:lnSpc>
                <a:spcPts val="1725"/>
              </a:lnSpc>
              <a:buNone/>
            </a:pPr>
            <a:r>
              <a:rPr lang="en-US" sz="2000" kern="0" spc="-75" dirty="0" err="1">
                <a:solidFill>
                  <a:srgbClr val="0A0C53"/>
                </a:solidFill>
                <a:latin typeface="Mont Book" pitchFamily="34" charset="0"/>
                <a:ea typeface="Mont Book" pitchFamily="34" charset="-122"/>
                <a:cs typeface="Mont Book" pitchFamily="34" charset="-120"/>
              </a:rPr>
              <a:t>Educación</a:t>
            </a:r>
            <a:endParaRPr lang="en-US" sz="2000" dirty="0"/>
          </a:p>
        </p:txBody>
      </p:sp>
      <p:sp>
        <p:nvSpPr>
          <p:cNvPr id="22" name="Text 7"/>
          <p:cNvSpPr/>
          <p:nvPr/>
        </p:nvSpPr>
        <p:spPr>
          <a:xfrm>
            <a:off x="7896940" y="6797497"/>
            <a:ext cx="2000250" cy="914400"/>
          </a:xfrm>
          <a:prstGeom prst="rect">
            <a:avLst/>
          </a:prstGeom>
          <a:noFill/>
          <a:ln/>
        </p:spPr>
        <p:txBody>
          <a:bodyPr wrap="square" lIns="0" tIns="0" rIns="0" bIns="0" rtlCol="0" anchor="t"/>
          <a:lstStyle/>
          <a:p>
            <a:pPr marL="0" indent="0" algn="ctr">
              <a:lnSpc>
                <a:spcPts val="1725"/>
              </a:lnSpc>
              <a:buNone/>
            </a:pPr>
            <a:r>
              <a:rPr lang="en-US" sz="2000" spc="-75" dirty="0" err="1">
                <a:solidFill>
                  <a:srgbClr val="0A0C53"/>
                </a:solidFill>
                <a:latin typeface="Mont Book" pitchFamily="34" charset="0"/>
                <a:ea typeface="Mont Book" pitchFamily="34" charset="-122"/>
                <a:cs typeface="Mont Book" pitchFamily="34" charset="-120"/>
              </a:rPr>
              <a:t>En</a:t>
            </a:r>
            <a:r>
              <a:rPr lang="en-US" sz="2000" kern="0" spc="-75" dirty="0" err="1">
                <a:solidFill>
                  <a:srgbClr val="0A0C53"/>
                </a:solidFill>
                <a:latin typeface="Mont Book" pitchFamily="34" charset="0"/>
                <a:ea typeface="Mont Book" pitchFamily="34" charset="-122"/>
                <a:cs typeface="Mont Book" pitchFamily="34" charset="-120"/>
              </a:rPr>
              <a:t>ergía</a:t>
            </a:r>
            <a:endParaRPr lang="en-US" sz="2000" dirty="0"/>
          </a:p>
        </p:txBody>
      </p:sp>
      <p:sp>
        <p:nvSpPr>
          <p:cNvPr id="23" name="Text 8"/>
          <p:cNvSpPr/>
          <p:nvPr/>
        </p:nvSpPr>
        <p:spPr>
          <a:xfrm>
            <a:off x="7877890" y="9121597"/>
            <a:ext cx="2000250" cy="914400"/>
          </a:xfrm>
          <a:prstGeom prst="rect">
            <a:avLst/>
          </a:prstGeom>
          <a:noFill/>
          <a:ln/>
        </p:spPr>
        <p:txBody>
          <a:bodyPr wrap="square" lIns="0" tIns="0" rIns="0" bIns="0" rtlCol="0" anchor="t"/>
          <a:lstStyle/>
          <a:p>
            <a:pPr marL="0" indent="0" algn="ctr">
              <a:lnSpc>
                <a:spcPts val="1725"/>
              </a:lnSpc>
              <a:buNone/>
            </a:pPr>
            <a:r>
              <a:rPr lang="en-US" sz="2000" kern="0" spc="-75" dirty="0" err="1">
                <a:solidFill>
                  <a:srgbClr val="0A0C53"/>
                </a:solidFill>
                <a:latin typeface="Mont Book" pitchFamily="34" charset="0"/>
                <a:ea typeface="Mont Book" pitchFamily="34" charset="-122"/>
                <a:cs typeface="Mont Book" pitchFamily="34" charset="-120"/>
              </a:rPr>
              <a:t>Salud</a:t>
            </a:r>
            <a:endParaRPr lang="en-US" sz="2000" dirty="0"/>
          </a:p>
        </p:txBody>
      </p:sp>
      <p:sp>
        <p:nvSpPr>
          <p:cNvPr id="24" name="Text 9"/>
          <p:cNvSpPr/>
          <p:nvPr/>
        </p:nvSpPr>
        <p:spPr>
          <a:xfrm>
            <a:off x="11571941" y="6716252"/>
            <a:ext cx="2000250" cy="914400"/>
          </a:xfrm>
          <a:prstGeom prst="rect">
            <a:avLst/>
          </a:prstGeom>
          <a:noFill/>
          <a:ln/>
        </p:spPr>
        <p:txBody>
          <a:bodyPr wrap="square" lIns="0" tIns="0" rIns="0" bIns="0" rtlCol="0" anchor="t"/>
          <a:lstStyle/>
          <a:p>
            <a:pPr marL="0" indent="0" algn="ctr">
              <a:lnSpc>
                <a:spcPts val="1725"/>
              </a:lnSpc>
              <a:buNone/>
            </a:pPr>
            <a:r>
              <a:rPr lang="en-US" sz="2000" spc="-75" dirty="0" err="1">
                <a:solidFill>
                  <a:srgbClr val="0A0C53"/>
                </a:solidFill>
                <a:latin typeface="Mont Book" pitchFamily="34" charset="0"/>
                <a:ea typeface="Mont Book" pitchFamily="34" charset="-122"/>
                <a:cs typeface="Mont Book" pitchFamily="34" charset="-120"/>
              </a:rPr>
              <a:t>C</a:t>
            </a:r>
            <a:r>
              <a:rPr lang="en-US" sz="2000" kern="0" spc="-75" dirty="0" err="1">
                <a:solidFill>
                  <a:srgbClr val="0A0C53"/>
                </a:solidFill>
                <a:latin typeface="Mont Book" pitchFamily="34" charset="0"/>
                <a:ea typeface="Mont Book" pitchFamily="34" charset="-122"/>
                <a:cs typeface="Mont Book" pitchFamily="34" charset="-120"/>
              </a:rPr>
              <a:t>onstrucción</a:t>
            </a:r>
            <a:r>
              <a:rPr lang="en-US" sz="2000" kern="0" spc="-75" dirty="0">
                <a:solidFill>
                  <a:srgbClr val="0A0C53"/>
                </a:solidFill>
                <a:latin typeface="Mont Book" pitchFamily="34" charset="0"/>
                <a:ea typeface="Mont Book" pitchFamily="34" charset="-122"/>
                <a:cs typeface="Mont Book" pitchFamily="34" charset="-120"/>
              </a:rPr>
              <a:t> y áreas verdes</a:t>
            </a:r>
            <a:endParaRPr lang="en-US" sz="2000" dirty="0"/>
          </a:p>
        </p:txBody>
      </p:sp>
      <p:sp>
        <p:nvSpPr>
          <p:cNvPr id="25" name="Text 10"/>
          <p:cNvSpPr/>
          <p:nvPr/>
        </p:nvSpPr>
        <p:spPr>
          <a:xfrm>
            <a:off x="11610041" y="9202277"/>
            <a:ext cx="2000250" cy="914400"/>
          </a:xfrm>
          <a:prstGeom prst="rect">
            <a:avLst/>
          </a:prstGeom>
          <a:noFill/>
          <a:ln/>
        </p:spPr>
        <p:txBody>
          <a:bodyPr wrap="square" lIns="0" tIns="0" rIns="0" bIns="0" rtlCol="0" anchor="t"/>
          <a:lstStyle/>
          <a:p>
            <a:pPr marL="0" indent="0" algn="ctr">
              <a:lnSpc>
                <a:spcPts val="1725"/>
              </a:lnSpc>
              <a:buNone/>
            </a:pPr>
            <a:r>
              <a:rPr lang="en-US" sz="2000" kern="0" spc="-75" dirty="0">
                <a:solidFill>
                  <a:srgbClr val="0A0C53"/>
                </a:solidFill>
                <a:latin typeface="Mont Book" pitchFamily="34" charset="0"/>
                <a:ea typeface="Mont Book" pitchFamily="34" charset="-122"/>
                <a:cs typeface="Mont Book" pitchFamily="34" charset="-120"/>
              </a:rPr>
              <a:t>Agua</a:t>
            </a:r>
            <a:endParaRPr lang="en-US" sz="2000" dirty="0"/>
          </a:p>
        </p:txBody>
      </p:sp>
      <p:sp>
        <p:nvSpPr>
          <p:cNvPr id="32" name="Text 9">
            <a:extLst>
              <a:ext uri="{FF2B5EF4-FFF2-40B4-BE49-F238E27FC236}">
                <a16:creationId xmlns:a16="http://schemas.microsoft.com/office/drawing/2014/main" id="{A13A4B70-C24A-3503-F41F-D78B57DC61D1}"/>
              </a:ext>
            </a:extLst>
          </p:cNvPr>
          <p:cNvSpPr/>
          <p:nvPr/>
        </p:nvSpPr>
        <p:spPr>
          <a:xfrm>
            <a:off x="15422724" y="6638979"/>
            <a:ext cx="2000250" cy="914400"/>
          </a:xfrm>
          <a:prstGeom prst="rect">
            <a:avLst/>
          </a:prstGeom>
          <a:noFill/>
          <a:ln/>
        </p:spPr>
        <p:txBody>
          <a:bodyPr wrap="square" lIns="0" tIns="0" rIns="0" bIns="0" rtlCol="0" anchor="t"/>
          <a:lstStyle/>
          <a:p>
            <a:pPr marL="0" indent="0" algn="ctr">
              <a:lnSpc>
                <a:spcPts val="1725"/>
              </a:lnSpc>
              <a:buNone/>
            </a:pPr>
            <a:r>
              <a:rPr lang="en-US" sz="2000" spc="-75" dirty="0" err="1">
                <a:solidFill>
                  <a:srgbClr val="0A0C53"/>
                </a:solidFill>
                <a:latin typeface="Mont Book" pitchFamily="34" charset="0"/>
                <a:ea typeface="Mont Book" pitchFamily="34" charset="-122"/>
                <a:cs typeface="Mont Book" pitchFamily="34" charset="-120"/>
              </a:rPr>
              <a:t>Seguridad</a:t>
            </a:r>
            <a:r>
              <a:rPr lang="en-US" sz="2000" spc="-75" dirty="0">
                <a:solidFill>
                  <a:srgbClr val="0A0C53"/>
                </a:solidFill>
                <a:latin typeface="Mont Book" pitchFamily="34" charset="0"/>
                <a:ea typeface="Mont Book" pitchFamily="34" charset="-122"/>
                <a:cs typeface="Mont Book" pitchFamily="34" charset="-120"/>
              </a:rPr>
              <a:t> </a:t>
            </a:r>
            <a:r>
              <a:rPr lang="en-US" sz="2000" spc="-75" dirty="0" err="1">
                <a:solidFill>
                  <a:srgbClr val="0A0C53"/>
                </a:solidFill>
                <a:latin typeface="Mont Book" pitchFamily="34" charset="0"/>
                <a:ea typeface="Mont Book" pitchFamily="34" charset="-122"/>
                <a:cs typeface="Mont Book" pitchFamily="34" charset="-120"/>
              </a:rPr>
              <a:t>Ciudadana</a:t>
            </a:r>
            <a:endParaRPr lang="en-US" sz="2000" dirty="0"/>
          </a:p>
        </p:txBody>
      </p:sp>
      <p:sp>
        <p:nvSpPr>
          <p:cNvPr id="33" name="Text 10">
            <a:extLst>
              <a:ext uri="{FF2B5EF4-FFF2-40B4-BE49-F238E27FC236}">
                <a16:creationId xmlns:a16="http://schemas.microsoft.com/office/drawing/2014/main" id="{7097CC5A-FF40-5292-DD18-1A95AC0FFE64}"/>
              </a:ext>
            </a:extLst>
          </p:cNvPr>
          <p:cNvSpPr/>
          <p:nvPr/>
        </p:nvSpPr>
        <p:spPr>
          <a:xfrm>
            <a:off x="15460824" y="9125004"/>
            <a:ext cx="2000250" cy="914400"/>
          </a:xfrm>
          <a:prstGeom prst="rect">
            <a:avLst/>
          </a:prstGeom>
          <a:noFill/>
          <a:ln/>
        </p:spPr>
        <p:txBody>
          <a:bodyPr wrap="square" lIns="0" tIns="0" rIns="0" bIns="0" rtlCol="0" anchor="t"/>
          <a:lstStyle/>
          <a:p>
            <a:pPr marL="0" indent="0" algn="ctr">
              <a:lnSpc>
                <a:spcPts val="1725"/>
              </a:lnSpc>
              <a:buNone/>
            </a:pPr>
            <a:r>
              <a:rPr lang="en-US" sz="2000" spc="-75" dirty="0" err="1">
                <a:solidFill>
                  <a:srgbClr val="0A0C53"/>
                </a:solidFill>
                <a:latin typeface="Mont Book" pitchFamily="34" charset="0"/>
                <a:ea typeface="Mont Book" pitchFamily="34" charset="-122"/>
                <a:cs typeface="Mont Book" pitchFamily="34" charset="-120"/>
              </a:rPr>
              <a:t>Consultoría</a:t>
            </a:r>
            <a:endParaRPr lang="en-US" sz="2000" dirty="0"/>
          </a:p>
        </p:txBody>
      </p:sp>
      <p:pic>
        <p:nvPicPr>
          <p:cNvPr id="36" name="Imagen 35">
            <a:extLst>
              <a:ext uri="{FF2B5EF4-FFF2-40B4-BE49-F238E27FC236}">
                <a16:creationId xmlns:a16="http://schemas.microsoft.com/office/drawing/2014/main" id="{3E18F05B-8702-8009-D3C6-652C9F768484}"/>
              </a:ext>
            </a:extLst>
          </p:cNvPr>
          <p:cNvPicPr>
            <a:picLocks noChangeAspect="1"/>
          </p:cNvPicPr>
          <p:nvPr/>
        </p:nvPicPr>
        <p:blipFill>
          <a:blip r:embed="rId25"/>
          <a:stretch>
            <a:fillRect/>
          </a:stretch>
        </p:blipFill>
        <p:spPr>
          <a:xfrm>
            <a:off x="15891164" y="7752891"/>
            <a:ext cx="1139569" cy="1139569"/>
          </a:xfrm>
          <a:prstGeom prst="rect">
            <a:avLst/>
          </a:prstGeom>
        </p:spPr>
      </p:pic>
      <p:pic>
        <p:nvPicPr>
          <p:cNvPr id="37" name="Imagen 36">
            <a:extLst>
              <a:ext uri="{FF2B5EF4-FFF2-40B4-BE49-F238E27FC236}">
                <a16:creationId xmlns:a16="http://schemas.microsoft.com/office/drawing/2014/main" id="{B9AA6916-1B81-254D-EF96-D252247937F5}"/>
              </a:ext>
            </a:extLst>
          </p:cNvPr>
          <p:cNvPicPr>
            <a:picLocks noChangeAspect="1"/>
          </p:cNvPicPr>
          <p:nvPr/>
        </p:nvPicPr>
        <p:blipFill>
          <a:blip r:embed="rId26"/>
          <a:stretch>
            <a:fillRect/>
          </a:stretch>
        </p:blipFill>
        <p:spPr>
          <a:xfrm>
            <a:off x="16029256" y="5534615"/>
            <a:ext cx="782955"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additive="base">
                                        <p:cTn id="95" dur="500" fill="hold"/>
                                        <p:tgtEl>
                                          <p:spTgt spid="11"/>
                                        </p:tgtEl>
                                        <p:attrNameLst>
                                          <p:attrName>ppt_x</p:attrName>
                                        </p:attrNameLst>
                                      </p:cBhvr>
                                      <p:tavLst>
                                        <p:tav tm="0">
                                          <p:val>
                                            <p:strVal val="#ppt_x"/>
                                          </p:val>
                                        </p:tav>
                                        <p:tav tm="100000">
                                          <p:val>
                                            <p:strVal val="#ppt_x"/>
                                          </p:val>
                                        </p:tav>
                                      </p:tavLst>
                                    </p:anim>
                                    <p:anim calcmode="lin" valueType="num">
                                      <p:cBhvr additive="base">
                                        <p:cTn id="9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additive="base">
                                        <p:cTn id="101" dur="500" fill="hold"/>
                                        <p:tgtEl>
                                          <p:spTgt spid="32"/>
                                        </p:tgtEl>
                                        <p:attrNameLst>
                                          <p:attrName>ppt_x</p:attrName>
                                        </p:attrNameLst>
                                      </p:cBhvr>
                                      <p:tavLst>
                                        <p:tav tm="0">
                                          <p:val>
                                            <p:strVal val="#ppt_x"/>
                                          </p:val>
                                        </p:tav>
                                        <p:tav tm="100000">
                                          <p:val>
                                            <p:strVal val="#ppt_x"/>
                                          </p:val>
                                        </p:tav>
                                      </p:tavLst>
                                    </p:anim>
                                    <p:anim calcmode="lin" valueType="num">
                                      <p:cBhvr additive="base">
                                        <p:cTn id="10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 calcmode="lin" valueType="num">
                                      <p:cBhvr additive="base">
                                        <p:cTn id="107" dur="500" fill="hold"/>
                                        <p:tgtEl>
                                          <p:spTgt spid="33"/>
                                        </p:tgtEl>
                                        <p:attrNameLst>
                                          <p:attrName>ppt_x</p:attrName>
                                        </p:attrNameLst>
                                      </p:cBhvr>
                                      <p:tavLst>
                                        <p:tav tm="0">
                                          <p:val>
                                            <p:strVal val="#ppt_x"/>
                                          </p:val>
                                        </p:tav>
                                        <p:tav tm="100000">
                                          <p:val>
                                            <p:strVal val="#ppt_x"/>
                                          </p:val>
                                        </p:tav>
                                      </p:tavLst>
                                    </p:anim>
                                    <p:anim calcmode="lin" valueType="num">
                                      <p:cBhvr additive="base">
                                        <p:cTn id="10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BEA14DE-CF7A-EC91-72EC-57CA1F55239A}"/>
              </a:ext>
            </a:extLst>
          </p:cNvPr>
          <p:cNvPicPr>
            <a:picLocks noChangeAspect="1"/>
          </p:cNvPicPr>
          <p:nvPr/>
        </p:nvPicPr>
        <p:blipFill>
          <a:blip r:embed="rId2"/>
          <a:stretch>
            <a:fillRect/>
          </a:stretch>
        </p:blipFill>
        <p:spPr>
          <a:xfrm>
            <a:off x="-1" y="4572"/>
            <a:ext cx="18316117" cy="10293658"/>
          </a:xfrm>
          <a:prstGeom prst="rect">
            <a:avLst/>
          </a:prstGeom>
        </p:spPr>
      </p:pic>
      <p:pic>
        <p:nvPicPr>
          <p:cNvPr id="11" name="Imagen 10">
            <a:extLst>
              <a:ext uri="{FF2B5EF4-FFF2-40B4-BE49-F238E27FC236}">
                <a16:creationId xmlns:a16="http://schemas.microsoft.com/office/drawing/2014/main" id="{63EE23EC-0F2E-D109-E656-23FE45F7C05D}"/>
              </a:ext>
            </a:extLst>
          </p:cNvPr>
          <p:cNvPicPr>
            <a:picLocks noChangeAspect="1"/>
          </p:cNvPicPr>
          <p:nvPr/>
        </p:nvPicPr>
        <p:blipFill>
          <a:blip r:embed="rId3">
            <a:alphaModFix amt="64000"/>
            <a:extLst>
              <a:ext uri="{BEBA8EAE-BF5A-486C-A8C5-ECC9F3942E4B}">
                <a14:imgProps xmlns:a14="http://schemas.microsoft.com/office/drawing/2010/main">
                  <a14:imgLayer r:embed="rId4">
                    <a14:imgEffect>
                      <a14:sharpenSoften amount="60000"/>
                    </a14:imgEffect>
                    <a14:imgEffect>
                      <a14:colorTemperature colorTemp="4327"/>
                    </a14:imgEffect>
                    <a14:imgEffect>
                      <a14:saturation sat="400000"/>
                    </a14:imgEffect>
                    <a14:imgEffect>
                      <a14:brightnessContrast bright="-3000" contrast="32000"/>
                    </a14:imgEffect>
                  </a14:imgLayer>
                </a14:imgProps>
              </a:ext>
            </a:extLst>
          </a:blip>
          <a:stretch>
            <a:fillRect/>
          </a:stretch>
        </p:blipFill>
        <p:spPr>
          <a:xfrm>
            <a:off x="-104276" y="-141668"/>
            <a:ext cx="18524665" cy="10468096"/>
          </a:xfrm>
          <a:prstGeom prst="rect">
            <a:avLst/>
          </a:prstGeom>
        </p:spPr>
      </p:pic>
      <p:pic>
        <p:nvPicPr>
          <p:cNvPr id="13" name="Imagen 12">
            <a:extLst>
              <a:ext uri="{FF2B5EF4-FFF2-40B4-BE49-F238E27FC236}">
                <a16:creationId xmlns:a16="http://schemas.microsoft.com/office/drawing/2014/main" id="{60DEF336-A663-E0BB-174A-D7C63406ADCB}"/>
              </a:ext>
            </a:extLst>
          </p:cNvPr>
          <p:cNvPicPr>
            <a:picLocks noChangeAspect="1"/>
          </p:cNvPicPr>
          <p:nvPr/>
        </p:nvPicPr>
        <p:blipFill rotWithShape="1">
          <a:blip r:embed="rId5"/>
          <a:srcRect r="74865"/>
          <a:stretch/>
        </p:blipFill>
        <p:spPr>
          <a:xfrm>
            <a:off x="5309898" y="4099412"/>
            <a:ext cx="2417426" cy="2151230"/>
          </a:xfrm>
          <a:prstGeom prst="rect">
            <a:avLst/>
          </a:prstGeom>
        </p:spPr>
      </p:pic>
      <p:pic>
        <p:nvPicPr>
          <p:cNvPr id="2" name="Image 3" descr="preencoded.png">
            <a:extLst>
              <a:ext uri="{FF2B5EF4-FFF2-40B4-BE49-F238E27FC236}">
                <a16:creationId xmlns:a16="http://schemas.microsoft.com/office/drawing/2014/main" id="{D9CCF245-2B82-F97E-345E-380479083CDC}"/>
              </a:ext>
            </a:extLst>
          </p:cNvPr>
          <p:cNvPicPr>
            <a:picLocks noChangeAspect="1"/>
          </p:cNvPicPr>
          <p:nvPr/>
        </p:nvPicPr>
        <p:blipFill>
          <a:blip r:embed="rId6"/>
          <a:srcRect/>
          <a:stretch/>
        </p:blipFill>
        <p:spPr>
          <a:xfrm>
            <a:off x="895350" y="487975"/>
            <a:ext cx="3076575" cy="1167540"/>
          </a:xfrm>
          <a:prstGeom prst="rect">
            <a:avLst/>
          </a:prstGeom>
        </p:spPr>
      </p:pic>
      <p:pic>
        <p:nvPicPr>
          <p:cNvPr id="4" name="Imagen 3">
            <a:extLst>
              <a:ext uri="{FF2B5EF4-FFF2-40B4-BE49-F238E27FC236}">
                <a16:creationId xmlns:a16="http://schemas.microsoft.com/office/drawing/2014/main" id="{293B410C-6C70-0351-259A-335B3F0607BF}"/>
              </a:ext>
            </a:extLst>
          </p:cNvPr>
          <p:cNvPicPr>
            <a:picLocks noChangeAspect="1"/>
          </p:cNvPicPr>
          <p:nvPr/>
        </p:nvPicPr>
        <p:blipFill rotWithShape="1">
          <a:blip r:embed="rId5"/>
          <a:srcRect l="25135" t="29806" r="6573"/>
          <a:stretch/>
        </p:blipFill>
        <p:spPr>
          <a:xfrm>
            <a:off x="8006857" y="4420004"/>
            <a:ext cx="6568225" cy="1510046"/>
          </a:xfrm>
          <a:prstGeom prst="rect">
            <a:avLst/>
          </a:prstGeom>
        </p:spPr>
      </p:pic>
    </p:spTree>
    <p:extLst>
      <p:ext uri="{BB962C8B-B14F-4D97-AF65-F5344CB8AC3E}">
        <p14:creationId xmlns:p14="http://schemas.microsoft.com/office/powerpoint/2010/main" val="30568084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8AAC13-50F6-1CDF-914C-717CA6302058}"/>
              </a:ext>
            </a:extLst>
          </p:cNvPr>
          <p:cNvSpPr txBox="1"/>
          <p:nvPr/>
        </p:nvSpPr>
        <p:spPr>
          <a:xfrm>
            <a:off x="7807941" y="3697285"/>
            <a:ext cx="8572284" cy="2512867"/>
          </a:xfrm>
          <a:prstGeom prst="rect">
            <a:avLst/>
          </a:prstGeom>
          <a:noFill/>
        </p:spPr>
        <p:txBody>
          <a:bodyPr wrap="square" rtlCol="0">
            <a:spAutoFit/>
          </a:bodyPr>
          <a:lstStyle/>
          <a:p>
            <a:pPr>
              <a:lnSpc>
                <a:spcPts val="5600"/>
              </a:lnSpc>
            </a:pPr>
            <a:r>
              <a:rPr lang="es-CO" sz="6000" b="1" spc="-150" dirty="0">
                <a:solidFill>
                  <a:srgbClr val="002060"/>
                </a:solidFill>
                <a:latin typeface="Mont SemiBold" pitchFamily="2" charset="0"/>
              </a:rPr>
              <a:t>Sistema inteligente de seguridad y control</a:t>
            </a:r>
          </a:p>
          <a:p>
            <a:pPr>
              <a:lnSpc>
                <a:spcPts val="3700"/>
              </a:lnSpc>
            </a:pPr>
            <a:r>
              <a:rPr lang="es-CO" sz="4000" spc="-150" dirty="0">
                <a:solidFill>
                  <a:srgbClr val="002060"/>
                </a:solidFill>
                <a:latin typeface="Mont Light" pitchFamily="2" charset="0"/>
              </a:rPr>
              <a:t>para optimizar el transporte público individual</a:t>
            </a:r>
          </a:p>
        </p:txBody>
      </p:sp>
      <p:pic>
        <p:nvPicPr>
          <p:cNvPr id="7" name="Imagen 6">
            <a:extLst>
              <a:ext uri="{FF2B5EF4-FFF2-40B4-BE49-F238E27FC236}">
                <a16:creationId xmlns:a16="http://schemas.microsoft.com/office/drawing/2014/main" id="{7BD620EB-2A86-6B6D-6BF2-8B89FD3A0622}"/>
              </a:ext>
            </a:extLst>
          </p:cNvPr>
          <p:cNvPicPr>
            <a:picLocks noChangeAspect="1"/>
          </p:cNvPicPr>
          <p:nvPr/>
        </p:nvPicPr>
        <p:blipFill>
          <a:blip r:embed="rId2"/>
          <a:stretch>
            <a:fillRect/>
          </a:stretch>
        </p:blipFill>
        <p:spPr>
          <a:xfrm>
            <a:off x="3930422" y="3697285"/>
            <a:ext cx="3347056" cy="2512867"/>
          </a:xfrm>
          <a:prstGeom prst="rect">
            <a:avLst/>
          </a:prstGeom>
        </p:spPr>
      </p:pic>
    </p:spTree>
    <p:extLst>
      <p:ext uri="{BB962C8B-B14F-4D97-AF65-F5344CB8AC3E}">
        <p14:creationId xmlns:p14="http://schemas.microsoft.com/office/powerpoint/2010/main" val="28953757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7513"/>
            <a:ext cx="82105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05675" y="1733550"/>
            <a:ext cx="1629184" cy="1619250"/>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86625" y="3724275"/>
            <a:ext cx="1629184" cy="1619250"/>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96150" y="5724525"/>
            <a:ext cx="1629184" cy="1619250"/>
          </a:xfrm>
          <a:prstGeom prst="rect">
            <a:avLst/>
          </a:prstGeom>
        </p:spPr>
      </p:pic>
      <p:pic>
        <p:nvPicPr>
          <p:cNvPr id="6" name="Image 4"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05675" y="7791450"/>
            <a:ext cx="1629184" cy="1619250"/>
          </a:xfrm>
          <a:prstGeom prst="rect">
            <a:avLst/>
          </a:prstGeom>
        </p:spPr>
      </p:pic>
      <p:sp>
        <p:nvSpPr>
          <p:cNvPr id="7" name="Text 0"/>
          <p:cNvSpPr/>
          <p:nvPr/>
        </p:nvSpPr>
        <p:spPr>
          <a:xfrm>
            <a:off x="9182100" y="2057400"/>
            <a:ext cx="4044503"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Percepción de inseguridad ciudadana</a:t>
            </a:r>
            <a:endParaRPr lang="en-US" sz="3000" dirty="0">
              <a:latin typeface="Volkswagen Serial Medium" panose="02000000000000000000" pitchFamily="2" charset="77"/>
            </a:endParaRPr>
          </a:p>
        </p:txBody>
      </p:sp>
      <p:sp>
        <p:nvSpPr>
          <p:cNvPr id="8" name="Text 1"/>
          <p:cNvSpPr/>
          <p:nvPr/>
        </p:nvSpPr>
        <p:spPr>
          <a:xfrm>
            <a:off x="9182101" y="3981450"/>
            <a:ext cx="3825562"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Desconfianza del usuario respecto</a:t>
            </a:r>
            <a:endParaRPr lang="en-US" sz="3000" dirty="0">
              <a:latin typeface="Volkswagen Serial Medium" panose="02000000000000000000" pitchFamily="2" charset="77"/>
            </a:endParaRPr>
          </a:p>
        </p:txBody>
      </p:sp>
      <p:sp>
        <p:nvSpPr>
          <p:cNvPr id="9" name="Text 2"/>
          <p:cNvSpPr/>
          <p:nvPr/>
        </p:nvSpPr>
        <p:spPr>
          <a:xfrm>
            <a:off x="9182100" y="5943600"/>
            <a:ext cx="4044503"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Proliferación de competidores</a:t>
            </a:r>
            <a:endParaRPr lang="en-US" sz="3000" dirty="0">
              <a:latin typeface="Volkswagen Serial Medium" panose="02000000000000000000" pitchFamily="2" charset="77"/>
            </a:endParaRPr>
          </a:p>
        </p:txBody>
      </p:sp>
      <p:sp>
        <p:nvSpPr>
          <p:cNvPr id="10" name="Text 3"/>
          <p:cNvSpPr/>
          <p:nvPr/>
        </p:nvSpPr>
        <p:spPr>
          <a:xfrm>
            <a:off x="9182100" y="2895600"/>
            <a:ext cx="6715125"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en el uso del transporte tradicional.​</a:t>
            </a:r>
            <a:endParaRPr lang="en-US" sz="2025" dirty="0">
              <a:latin typeface="Volkswagen Serial Light" panose="02000000000000000000" pitchFamily="2" charset="77"/>
            </a:endParaRPr>
          </a:p>
        </p:txBody>
      </p:sp>
      <p:sp>
        <p:nvSpPr>
          <p:cNvPr id="11" name="Text 4"/>
          <p:cNvSpPr/>
          <p:nvPr/>
        </p:nvSpPr>
        <p:spPr>
          <a:xfrm>
            <a:off x="9182101" y="7905750"/>
            <a:ext cx="4572400" cy="895350"/>
          </a:xfrm>
          <a:prstGeom prst="rect">
            <a:avLst/>
          </a:prstGeom>
          <a:noFill/>
          <a:ln/>
        </p:spPr>
        <p:txBody>
          <a:bodyPr wrap="square" lIns="0" tIns="0" rIns="0" bIns="0" rtlCol="0" anchor="t"/>
          <a:lstStyle/>
          <a:p>
            <a:pPr marL="0" indent="0" algn="l">
              <a:lnSpc>
                <a:spcPts val="3225"/>
              </a:lnSpc>
              <a:buNone/>
            </a:pPr>
            <a:r>
              <a:rPr lang="en-US" sz="3000" kern="0" spc="-75" dirty="0">
                <a:solidFill>
                  <a:srgbClr val="5A5A5A"/>
                </a:solidFill>
                <a:latin typeface="Volkswagen Serial Medium" panose="02000000000000000000" pitchFamily="2" charset="77"/>
                <a:ea typeface="Mont SemiBold Italic" pitchFamily="34" charset="-122"/>
                <a:cs typeface="Mont SemiBold Italic" pitchFamily="34" charset="-120"/>
              </a:rPr>
              <a:t>Falta de innovación y actualización tecnológica</a:t>
            </a:r>
            <a:endParaRPr lang="en-US" sz="3000" dirty="0">
              <a:latin typeface="Volkswagen Serial Medium" panose="02000000000000000000" pitchFamily="2" charset="77"/>
            </a:endParaRPr>
          </a:p>
        </p:txBody>
      </p:sp>
      <p:sp>
        <p:nvSpPr>
          <p:cNvPr id="12" name="Text 5"/>
          <p:cNvSpPr/>
          <p:nvPr/>
        </p:nvSpPr>
        <p:spPr>
          <a:xfrm>
            <a:off x="9182100" y="4819650"/>
            <a:ext cx="6715125"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a las tarifas y precios del servicio.​</a:t>
            </a:r>
            <a:endParaRPr lang="en-US" sz="2025" dirty="0">
              <a:latin typeface="Volkswagen Serial Light" panose="02000000000000000000" pitchFamily="2" charset="77"/>
            </a:endParaRPr>
          </a:p>
        </p:txBody>
      </p:sp>
      <p:sp>
        <p:nvSpPr>
          <p:cNvPr id="13" name="Text 6"/>
          <p:cNvSpPr/>
          <p:nvPr/>
        </p:nvSpPr>
        <p:spPr>
          <a:xfrm>
            <a:off x="9182100" y="6781800"/>
            <a:ext cx="6715125"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no regulados por las autoridades. ​</a:t>
            </a:r>
            <a:endParaRPr lang="en-US" sz="2025" dirty="0">
              <a:latin typeface="Volkswagen Serial Light" panose="02000000000000000000" pitchFamily="2" charset="77"/>
            </a:endParaRPr>
          </a:p>
        </p:txBody>
      </p:sp>
      <p:sp>
        <p:nvSpPr>
          <p:cNvPr id="14" name="Text 7"/>
          <p:cNvSpPr/>
          <p:nvPr/>
        </p:nvSpPr>
        <p:spPr>
          <a:xfrm>
            <a:off x="9182100" y="8791575"/>
            <a:ext cx="5524500" cy="342900"/>
          </a:xfrm>
          <a:prstGeom prst="rect">
            <a:avLst/>
          </a:prstGeom>
          <a:noFill/>
          <a:ln/>
        </p:spPr>
        <p:txBody>
          <a:bodyPr wrap="square" lIns="0" tIns="0" rIns="0" bIns="0" rtlCol="0" anchor="t"/>
          <a:lstStyle/>
          <a:p>
            <a:pPr marL="0" indent="0" algn="l">
              <a:lnSpc>
                <a:spcPts val="2400"/>
              </a:lnSpc>
              <a:buNone/>
            </a:pPr>
            <a:r>
              <a:rPr lang="en-US" sz="2025" dirty="0">
                <a:solidFill>
                  <a:srgbClr val="818181"/>
                </a:solidFill>
                <a:latin typeface="Volkswagen Serial Light" panose="02000000000000000000" pitchFamily="2" charset="77"/>
                <a:ea typeface="Volkswagen Serial Regular" pitchFamily="34" charset="-122"/>
                <a:cs typeface="Volkswagen Serial Regular" pitchFamily="34" charset="-120"/>
              </a:rPr>
              <a:t>en el modelo de negocio del servicio deTAXI.</a:t>
            </a:r>
            <a:endParaRPr lang="en-US" sz="2025" dirty="0">
              <a:latin typeface="Volkswagen Serial Light" panose="02000000000000000000" pitchFamily="2" charset="77"/>
            </a:endParaRPr>
          </a:p>
        </p:txBody>
      </p:sp>
      <p:sp>
        <p:nvSpPr>
          <p:cNvPr id="15" name="Text 8"/>
          <p:cNvSpPr/>
          <p:nvPr/>
        </p:nvSpPr>
        <p:spPr>
          <a:xfrm>
            <a:off x="7758317" y="2476500"/>
            <a:ext cx="7429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01</a:t>
            </a:r>
            <a:endParaRPr lang="en-US" sz="6000" b="1" dirty="0">
              <a:latin typeface="Mont SemiBold" pitchFamily="2" charset="0"/>
            </a:endParaRPr>
          </a:p>
        </p:txBody>
      </p:sp>
      <p:sp>
        <p:nvSpPr>
          <p:cNvPr id="16" name="Text 9"/>
          <p:cNvSpPr/>
          <p:nvPr/>
        </p:nvSpPr>
        <p:spPr>
          <a:xfrm>
            <a:off x="7653542" y="4457700"/>
            <a:ext cx="8953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02</a:t>
            </a:r>
            <a:endParaRPr lang="en-US" sz="6000" b="1" dirty="0">
              <a:latin typeface="Mont SemiBold" pitchFamily="2" charset="0"/>
            </a:endParaRPr>
          </a:p>
        </p:txBody>
      </p:sp>
      <p:sp>
        <p:nvSpPr>
          <p:cNvPr id="17" name="Text 10"/>
          <p:cNvSpPr/>
          <p:nvPr/>
        </p:nvSpPr>
        <p:spPr>
          <a:xfrm>
            <a:off x="7667829" y="6496318"/>
            <a:ext cx="895350"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03</a:t>
            </a:r>
            <a:endParaRPr lang="en-US" sz="6000" b="1" dirty="0">
              <a:latin typeface="Mont SemiBold" pitchFamily="2" charset="0"/>
            </a:endParaRPr>
          </a:p>
        </p:txBody>
      </p:sp>
      <p:sp>
        <p:nvSpPr>
          <p:cNvPr id="18" name="Text 11"/>
          <p:cNvSpPr/>
          <p:nvPr/>
        </p:nvSpPr>
        <p:spPr>
          <a:xfrm>
            <a:off x="7667829" y="8582025"/>
            <a:ext cx="904875" cy="419100"/>
          </a:xfrm>
          <a:prstGeom prst="rect">
            <a:avLst/>
          </a:prstGeom>
          <a:noFill/>
          <a:ln/>
        </p:spPr>
        <p:txBody>
          <a:bodyPr wrap="square" lIns="0" tIns="0" rIns="0" bIns="0" rtlCol="0" anchor="t"/>
          <a:lstStyle/>
          <a:p>
            <a:pPr marL="0" indent="0" algn="l">
              <a:lnSpc>
                <a:spcPts val="3300"/>
              </a:lnSpc>
              <a:buNone/>
            </a:pPr>
            <a:r>
              <a:rPr lang="en-US" sz="6000" b="1" kern="0" spc="-150" dirty="0">
                <a:solidFill>
                  <a:srgbClr val="027EF1"/>
                </a:solidFill>
                <a:latin typeface="Mont SemiBold" pitchFamily="2" charset="0"/>
                <a:ea typeface="Mont SemiBold Italic" pitchFamily="34" charset="-122"/>
                <a:cs typeface="Mont SemiBold Italic" pitchFamily="34" charset="-120"/>
              </a:rPr>
              <a:t>04</a:t>
            </a:r>
            <a:endParaRPr lang="en-US" sz="6000" b="1" dirty="0">
              <a:latin typeface="Mont SemiBold" pitchFamily="2" charset="0"/>
            </a:endParaRPr>
          </a:p>
        </p:txBody>
      </p:sp>
      <p:sp>
        <p:nvSpPr>
          <p:cNvPr id="19" name="Text 12"/>
          <p:cNvSpPr/>
          <p:nvPr/>
        </p:nvSpPr>
        <p:spPr>
          <a:xfrm>
            <a:off x="9124950" y="552450"/>
            <a:ext cx="4610100" cy="1038225"/>
          </a:xfrm>
          <a:prstGeom prst="rect">
            <a:avLst/>
          </a:prstGeom>
          <a:noFill/>
          <a:ln/>
        </p:spPr>
        <p:txBody>
          <a:bodyPr wrap="square" lIns="0" tIns="0" rIns="0" bIns="0" rtlCol="0" anchor="ctr"/>
          <a:lstStyle/>
          <a:p>
            <a:pPr marL="0" indent="0" algn="l">
              <a:lnSpc>
                <a:spcPts val="3225"/>
              </a:lnSpc>
              <a:buNone/>
            </a:pPr>
            <a:r>
              <a:rPr lang="en-US" sz="5250" b="1" kern="0" spc="-225" dirty="0">
                <a:solidFill>
                  <a:srgbClr val="5A5A5A"/>
                </a:solidFill>
                <a:latin typeface="Mont SemiBold" pitchFamily="2" charset="0"/>
                <a:ea typeface="Mont SemiBold Italic" pitchFamily="34" charset="-122"/>
                <a:cs typeface="Mont SemiBold Italic" pitchFamily="34" charset="-120"/>
              </a:rPr>
              <a:t>Problemática</a:t>
            </a:r>
            <a:endParaRPr lang="en-US" sz="5250" b="1" dirty="0">
              <a:latin typeface="Mont SemiBold" pitchFamily="2" charset="0"/>
            </a:endParaRPr>
          </a:p>
        </p:txBody>
      </p:sp>
      <p:pic>
        <p:nvPicPr>
          <p:cNvPr id="20" name="Image 3" descr="preencoded.png">
            <a:extLst>
              <a:ext uri="{FF2B5EF4-FFF2-40B4-BE49-F238E27FC236}">
                <a16:creationId xmlns:a16="http://schemas.microsoft.com/office/drawing/2014/main" id="{579FFB8C-4041-3A97-7DAA-B3BE352D9CB7}"/>
              </a:ext>
            </a:extLst>
          </p:cNvPr>
          <p:cNvPicPr>
            <a:picLocks noChangeAspect="1"/>
          </p:cNvPicPr>
          <p:nvPr/>
        </p:nvPicPr>
        <p:blipFill>
          <a:blip r:embed="rId6"/>
          <a:srcRect/>
          <a:stretch/>
        </p:blipFill>
        <p:spPr>
          <a:xfrm>
            <a:off x="1571625" y="203233"/>
            <a:ext cx="3076575" cy="1167540"/>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2702</Words>
  <Application>Microsoft Macintosh PowerPoint</Application>
  <PresentationFormat>Personalizado</PresentationFormat>
  <Paragraphs>376</Paragraphs>
  <Slides>56</Slides>
  <Notes>38</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56</vt:i4>
      </vt:variant>
    </vt:vector>
  </HeadingPairs>
  <TitlesOfParts>
    <vt:vector size="70" baseType="lpstr">
      <vt:lpstr>Mont Bold</vt:lpstr>
      <vt:lpstr>Arial</vt:lpstr>
      <vt:lpstr>Volkswagen Serial Xbold</vt:lpstr>
      <vt:lpstr>Roboto Light</vt:lpstr>
      <vt:lpstr>Volkswagen Serial Light</vt:lpstr>
      <vt:lpstr>Volkswagen Serial Medium</vt:lpstr>
      <vt:lpstr>Bebas Neue Regular</vt:lpstr>
      <vt:lpstr>Mont Regular</vt:lpstr>
      <vt:lpstr>Mont Light</vt:lpstr>
      <vt:lpstr>Mont SemiBold</vt:lpstr>
      <vt:lpstr>Calibri</vt:lpstr>
      <vt:lpstr>Mont SemiBold Italic</vt:lpstr>
      <vt:lpstr>Mont Book</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Modelo de Operación</vt:lpstr>
      <vt:lpstr>Presentación de PowerPoint</vt:lpstr>
      <vt:lpstr>Presentación de PowerPoint</vt:lpstr>
      <vt:lpstr>Presentación de PowerPoint</vt:lpstr>
      <vt:lpstr>Presentación de PowerPoint</vt:lpstr>
      <vt:lpstr>Presentación de PowerPoint</vt:lpstr>
      <vt:lpstr>SOLUCIÓN ACCESO, RECOGIDA Y SALIDA</vt:lpstr>
      <vt:lpstr>Presentación de PowerPoint</vt:lpstr>
      <vt:lpstr>Control de acceso a las zonas de taxi (Entrada en las zonas de cada sitio)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PptxGenJS</dc:creator>
  <cp:lastModifiedBy>Javier Fernández Barbosa</cp:lastModifiedBy>
  <cp:revision>25</cp:revision>
  <dcterms:created xsi:type="dcterms:W3CDTF">2023-07-31T14:52:53Z</dcterms:created>
  <dcterms:modified xsi:type="dcterms:W3CDTF">2023-09-01T17:25:01Z</dcterms:modified>
</cp:coreProperties>
</file>